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7" r:id="rId3"/>
    <p:sldMasterId id="2147483686" r:id="rId4"/>
  </p:sldMasterIdLst>
  <p:notesMasterIdLst>
    <p:notesMasterId r:id="rId16"/>
  </p:notesMasterIdLst>
  <p:sldIdLst>
    <p:sldId id="596" r:id="rId5"/>
    <p:sldId id="598" r:id="rId6"/>
    <p:sldId id="618" r:id="rId7"/>
    <p:sldId id="600" r:id="rId8"/>
    <p:sldId id="595" r:id="rId9"/>
    <p:sldId id="610" r:id="rId10"/>
    <p:sldId id="601" r:id="rId11"/>
    <p:sldId id="603" r:id="rId12"/>
    <p:sldId id="605" r:id="rId13"/>
    <p:sldId id="630" r:id="rId14"/>
    <p:sldId id="631" r:id="rId15"/>
    <p:sldId id="632" r:id="rId17"/>
    <p:sldId id="633" r:id="rId18"/>
    <p:sldId id="634" r:id="rId19"/>
    <p:sldId id="635" r:id="rId20"/>
    <p:sldId id="636" r:id="rId21"/>
    <p:sldId id="637" r:id="rId22"/>
    <p:sldId id="638" r:id="rId23"/>
    <p:sldId id="606" r:id="rId24"/>
    <p:sldId id="608" r:id="rId25"/>
    <p:sldId id="639" r:id="rId26"/>
    <p:sldId id="624" r:id="rId27"/>
    <p:sldId id="640" r:id="rId28"/>
    <p:sldId id="642" r:id="rId29"/>
    <p:sldId id="643" r:id="rId30"/>
    <p:sldId id="644" r:id="rId31"/>
    <p:sldId id="383" r:id="rId32"/>
    <p:sldId id="646" r:id="rId33"/>
    <p:sldId id="385" r:id="rId34"/>
    <p:sldId id="648" r:id="rId35"/>
    <p:sldId id="649" r:id="rId36"/>
    <p:sldId id="650" r:id="rId37"/>
    <p:sldId id="651" r:id="rId38"/>
    <p:sldId id="652" r:id="rId39"/>
    <p:sldId id="653" r:id="rId40"/>
    <p:sldId id="654" r:id="rId41"/>
    <p:sldId id="655" r:id="rId42"/>
    <p:sldId id="656" r:id="rId43"/>
    <p:sldId id="657" r:id="rId44"/>
    <p:sldId id="658" r:id="rId45"/>
    <p:sldId id="659" r:id="rId46"/>
    <p:sldId id="660" r:id="rId47"/>
    <p:sldId id="662" r:id="rId48"/>
    <p:sldId id="661" r:id="rId49"/>
    <p:sldId id="663" r:id="rId50"/>
    <p:sldId id="664" r:id="rId51"/>
    <p:sldId id="665" r:id="rId52"/>
    <p:sldId id="666" r:id="rId53"/>
    <p:sldId id="667" r:id="rId54"/>
    <p:sldId id="668" r:id="rId55"/>
    <p:sldId id="669" r:id="rId56"/>
    <p:sldId id="670" r:id="rId57"/>
    <p:sldId id="671" r:id="rId58"/>
    <p:sldId id="672" r:id="rId59"/>
    <p:sldId id="673" r:id="rId60"/>
    <p:sldId id="674" r:id="rId61"/>
    <p:sldId id="676" r:id="rId62"/>
    <p:sldId id="675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BCBC"/>
    <a:srgbClr val="DAECEC"/>
    <a:srgbClr val="220DFF"/>
    <a:srgbClr val="E9E9E9"/>
    <a:srgbClr val="E6E6E6"/>
    <a:srgbClr val="938AFF"/>
    <a:srgbClr val="A42C9D"/>
    <a:srgbClr val="BF67B9"/>
    <a:srgbClr val="F2D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81" autoAdjust="0"/>
    <p:restoredTop sz="94660"/>
  </p:normalViewPr>
  <p:slideViewPr>
    <p:cSldViewPr>
      <p:cViewPr varScale="1">
        <p:scale>
          <a:sx n="64" d="100"/>
          <a:sy n="64" d="100"/>
        </p:scale>
        <p:origin x="1482" y="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6" Type="http://schemas.openxmlformats.org/officeDocument/2006/relationships/tableStyles" Target="tableStyles.xml"/><Relationship Id="rId65" Type="http://schemas.openxmlformats.org/officeDocument/2006/relationships/viewProps" Target="viewProps.xml"/><Relationship Id="rId64" Type="http://schemas.openxmlformats.org/officeDocument/2006/relationships/presProps" Target="presProps.xml"/><Relationship Id="rId63" Type="http://schemas.openxmlformats.org/officeDocument/2006/relationships/slide" Target="slides/slide5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0" Type="http://schemas.openxmlformats.org/officeDocument/2006/relationships/slide" Target="slides/slide55.xml"/><Relationship Id="rId6" Type="http://schemas.openxmlformats.org/officeDocument/2006/relationships/slide" Target="slides/slide2.xml"/><Relationship Id="rId59" Type="http://schemas.openxmlformats.org/officeDocument/2006/relationships/slide" Target="slides/slide54.xml"/><Relationship Id="rId58" Type="http://schemas.openxmlformats.org/officeDocument/2006/relationships/slide" Target="slides/slide53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" Target="slides/slide1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C18582-703B-4C7F-A336-6625BF17773C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69457E-9EFB-4D2B-86E5-F8BC49A43E5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9457E-9EFB-4D2B-86E5-F8BC49A43E5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9457E-9EFB-4D2B-86E5-F8BC49A43E5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9457E-9EFB-4D2B-86E5-F8BC49A43E5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9457E-9EFB-4D2B-86E5-F8BC49A43E5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9457E-9EFB-4D2B-86E5-F8BC49A43E5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9457E-9EFB-4D2B-86E5-F8BC49A43E5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9457E-9EFB-4D2B-86E5-F8BC49A43E5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9457E-9EFB-4D2B-86E5-F8BC49A43E5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9457E-9EFB-4D2B-86E5-F8BC49A43E5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9457E-9EFB-4D2B-86E5-F8BC49A43E5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9457E-9EFB-4D2B-86E5-F8BC49A43E5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9457E-9EFB-4D2B-86E5-F8BC49A43E5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9457E-9EFB-4D2B-86E5-F8BC49A43E5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9457E-9EFB-4D2B-86E5-F8BC49A43E5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9457E-9EFB-4D2B-86E5-F8BC49A43E5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9457E-9EFB-4D2B-86E5-F8BC49A43E5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9457E-9EFB-4D2B-86E5-F8BC49A43E5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9457E-9EFB-4D2B-86E5-F8BC49A43E5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9457E-9EFB-4D2B-86E5-F8BC49A43E5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9457E-9EFB-4D2B-86E5-F8BC49A43E5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9457E-9EFB-4D2B-86E5-F8BC49A43E5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9457E-9EFB-4D2B-86E5-F8BC49A43E5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9457E-9EFB-4D2B-86E5-F8BC49A43E5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9457E-9EFB-4D2B-86E5-F8BC49A43E5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9457E-9EFB-4D2B-86E5-F8BC49A43E5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9457E-9EFB-4D2B-86E5-F8BC49A43E5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9457E-9EFB-4D2B-86E5-F8BC49A43E5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9457E-9EFB-4D2B-86E5-F8BC49A43E5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9457E-9EFB-4D2B-86E5-F8BC49A43E5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9457E-9EFB-4D2B-86E5-F8BC49A43E5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7525F-4538-4360-9205-1DA2A7E79F5C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78CE1-EDFA-4F34-968E-3D31518D120D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0508E-501A-4C8C-8E43-D1A6B644C245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45A49-2450-4078-BEF4-4EF69B9A83A3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  <a:endParaRPr lang="en-US" sz="12200" dirty="0"/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  <a:endParaRPr lang="en-US" sz="12200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79F05-8790-4530-B340-59CFCD4B0139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5A832-3744-47A6-B490-E58851CB85B8}" type="datetime1">
              <a:rPr lang="en-US" smtClean="0"/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93021-B4C1-49FB-9DA2-118DC58C6783}" type="datetime1">
              <a:rPr lang="en-US" smtClean="0"/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77D77-5B42-481B-814E-AC12058DBF82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3B2D4-56B1-448C-85AC-9D347AE2D931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6447A-8C62-4AFD-9321-541FAC8DA543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F5E43-7699-4639-A13A-442127DF033B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51F9-85ED-4788-B9BF-2E27A4970F35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316E8-40B8-4410-BFC3-C96081D11FAE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816C8-8039-4370-8050-A10FB382E5AB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3863A-A80F-4E57-BAA1-D911BA4C1564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693F0-C728-4F8E-B822-F4CD3997ABC5}" type="datetime1">
              <a:rPr lang="en-US" smtClean="0"/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3E6F6-DBF9-4606-A396-91D92ED23B3C}" type="datetime1">
              <a:rPr lang="en-US" smtClean="0"/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87894-313B-4DE4-96E6-CB6D2E655977}" type="datetime1">
              <a:rPr lang="en-US" smtClean="0"/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54136-9BC8-45CC-AFA9-71C10ECA51F6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2BF77-D285-4586-8ACE-A91A781ABE98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0AB0-295D-4F05-A159-34EF217102E6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F6D73-D224-46FF-8E3A-02C364CD7C74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6E5E1-4C2D-4D1E-A4ED-E714DBCDEE75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  <a:endParaRPr lang="en-US" sz="12200" dirty="0"/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  <a:endParaRPr lang="en-US" sz="12200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A6AB3-B1DD-4127-BC1C-9221E3D0A14F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D5D7-A3D5-43E5-97B9-2397CEEF517C}" type="datetime1">
              <a:rPr lang="en-US" smtClean="0"/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F6A4C-0208-4011-A694-E5E2DD75EE35}" type="datetime1">
              <a:rPr lang="en-US" smtClean="0"/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A535F-E775-4085-8A7B-F4CE5707DCF9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F8B82-4BD5-4984-8AC7-3AA2AD2907ED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EC13D-B6B0-46AC-8C15-782B8A1EBC2A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1AE6-A71D-4559-879C-DBD9E4806483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DB6A-DD0E-437F-9491-52F386C71F48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16CDD-DB9D-42B9-BAEF-FE1257E6A3E3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A2084-5F2D-48CB-AD83-A6DFF3F65CFE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352F2-8C88-4004-9FB8-25543619A885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FC309-31AC-4CBF-A008-22173E44AEE7}" type="datetime1">
              <a:rPr lang="en-US" smtClean="0"/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76A7-7E80-43D3-ACB7-660777BA9CB7}" type="datetime1">
              <a:rPr lang="en-US" smtClean="0"/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3914D-1F53-46CE-BA57-3C9F1FB6701B}" type="datetime1">
              <a:rPr lang="en-US" smtClean="0"/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F82E2-5C7B-479A-B49A-719BB92AB56C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92BA4-2E7F-429A-897C-AE61C7A9088C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B7EEE-0A4B-4EB7-8F7B-8D0178EACAAF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8AE9A-07CE-4BB9-9C74-18484CBCCF0B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  <a:endParaRPr lang="en-US" sz="12200" dirty="0"/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  <a:endParaRPr lang="en-US" sz="12200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08D7-F556-46CC-95F9-E17B3992CFD6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F7FD1-AC14-4DE1-954C-983363C5DC33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52AAA-C7D6-4DDC-B554-9B1D24330473}" type="datetime1">
              <a:rPr lang="en-US" smtClean="0"/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F265-E5E5-444B-836E-3BBC87260167}" type="datetime1">
              <a:rPr lang="en-US" smtClean="0"/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A214-18B4-40A2-92DB-3CCD0A30B967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7D410-DC59-4C12-BFE5-177301ACBFA2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5CB26-7119-45E2-A44D-8559C733F728}" type="datetime1">
              <a:rPr lang="en-US" smtClean="0"/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0B6A-E409-444B-914B-FDBE7753FFE0}" type="datetime1">
              <a:rPr lang="en-US" smtClean="0"/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90C67-0F59-45FC-BDBB-057D038EF75A}" type="datetime1">
              <a:rPr lang="en-US" smtClean="0"/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9B4E7-1850-4186-8D84-3317DD33B238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9" Type="http://schemas.openxmlformats.org/officeDocument/2006/relationships/theme" Target="../theme/theme2.xml"/><Relationship Id="rId18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9" Type="http://schemas.openxmlformats.org/officeDocument/2006/relationships/theme" Target="../theme/theme3.xml"/><Relationship Id="rId18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2AEBB61-0E0D-4968-9D4F-E0F6774E566E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0CE156D-E611-4AB4-A05E-F9C12C4BD6F5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8A12B86-2947-4AD5-92F3-D1FEDC57A226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.GIF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7" Type="http://schemas.openxmlformats.org/officeDocument/2006/relationships/notesSlide" Target="../notesSlides/notesSlide2.xml"/><Relationship Id="rId26" Type="http://schemas.openxmlformats.org/officeDocument/2006/relationships/slideLayout" Target="../slideLayouts/slideLayout18.xml"/><Relationship Id="rId25" Type="http://schemas.openxmlformats.org/officeDocument/2006/relationships/tags" Target="../tags/tag24.xml"/><Relationship Id="rId24" Type="http://schemas.openxmlformats.org/officeDocument/2006/relationships/tags" Target="../tags/tag23.xml"/><Relationship Id="rId23" Type="http://schemas.openxmlformats.org/officeDocument/2006/relationships/tags" Target="../tags/tag22.xml"/><Relationship Id="rId22" Type="http://schemas.openxmlformats.org/officeDocument/2006/relationships/tags" Target="../tags/tag2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33.png"/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6.jpeg"/><Relationship Id="rId2" Type="http://schemas.openxmlformats.org/officeDocument/2006/relationships/image" Target="../media/image8.png"/><Relationship Id="rId1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7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38.png"/><Relationship Id="rId1" Type="http://schemas.openxmlformats.org/officeDocument/2006/relationships/image" Target="../media/image16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40.png"/><Relationship Id="rId2" Type="http://schemas.openxmlformats.org/officeDocument/2006/relationships/image" Target="../media/image16.jpe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16.jpeg"/><Relationship Id="rId1" Type="http://schemas.openxmlformats.org/officeDocument/2006/relationships/image" Target="../media/image1.jpe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16.jpeg"/><Relationship Id="rId1" Type="http://schemas.openxmlformats.org/officeDocument/2006/relationships/image" Target="../media/image1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16.jpeg"/><Relationship Id="rId1" Type="http://schemas.openxmlformats.org/officeDocument/2006/relationships/image" Target="../media/image1.jpe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16.jpeg"/><Relationship Id="rId1" Type="http://schemas.openxmlformats.org/officeDocument/2006/relationships/image" Target="../media/image1.jpe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16.jpeg"/><Relationship Id="rId1" Type="http://schemas.openxmlformats.org/officeDocument/2006/relationships/image" Target="../media/image1.jpe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16.jpeg"/><Relationship Id="rId1" Type="http://schemas.openxmlformats.org/officeDocument/2006/relationships/image" Target="../media/image1.jpeg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16.jpeg"/><Relationship Id="rId1" Type="http://schemas.openxmlformats.org/officeDocument/2006/relationships/image" Target="../media/image1.jpe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16.jpeg"/><Relationship Id="rId1" Type="http://schemas.openxmlformats.org/officeDocument/2006/relationships/image" Target="../media/image1.jpeg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16.jpeg"/><Relationship Id="rId1" Type="http://schemas.openxmlformats.org/officeDocument/2006/relationships/image" Target="../media/image1.jpe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16.jpe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16.jpeg"/><Relationship Id="rId1" Type="http://schemas.openxmlformats.org/officeDocument/2006/relationships/image" Target="../media/image1.jpeg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16.jpeg"/><Relationship Id="rId1" Type="http://schemas.openxmlformats.org/officeDocument/2006/relationships/image" Target="../media/image1.jpeg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image" Target="../media/image16.jpeg"/><Relationship Id="rId1" Type="http://schemas.openxmlformats.org/officeDocument/2006/relationships/image" Target="../media/image1.jpeg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16.jpeg"/><Relationship Id="rId1" Type="http://schemas.openxmlformats.org/officeDocument/2006/relationships/image" Target="../media/image1.jpeg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image" Target="../media/image16.jpeg"/><Relationship Id="rId1" Type="http://schemas.openxmlformats.org/officeDocument/2006/relationships/image" Target="../media/image1.jpe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83.png"/><Relationship Id="rId3" Type="http://schemas.openxmlformats.org/officeDocument/2006/relationships/image" Target="../media/image82.png"/><Relationship Id="rId2" Type="http://schemas.openxmlformats.org/officeDocument/2006/relationships/image" Target="../media/image16.jpeg"/><Relationship Id="rId1" Type="http://schemas.openxmlformats.org/officeDocument/2006/relationships/image" Target="../media/image1.jpeg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85.png"/><Relationship Id="rId3" Type="http://schemas.openxmlformats.org/officeDocument/2006/relationships/image" Target="../media/image84.png"/><Relationship Id="rId2" Type="http://schemas.openxmlformats.org/officeDocument/2006/relationships/image" Target="../media/image16.jpeg"/><Relationship Id="rId1" Type="http://schemas.openxmlformats.org/officeDocument/2006/relationships/image" Target="../media/image1.jpeg"/></Relationships>
</file>

<file path=ppt/slides/_rels/slide4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3" Type="http://schemas.openxmlformats.org/officeDocument/2006/relationships/image" Target="../media/image86.png"/><Relationship Id="rId2" Type="http://schemas.openxmlformats.org/officeDocument/2006/relationships/image" Target="../media/image16.jpeg"/><Relationship Id="rId1" Type="http://schemas.openxmlformats.org/officeDocument/2006/relationships/image" Target="../media/image1.jpeg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90.png"/><Relationship Id="rId3" Type="http://schemas.openxmlformats.org/officeDocument/2006/relationships/image" Target="../media/image89.png"/><Relationship Id="rId2" Type="http://schemas.openxmlformats.org/officeDocument/2006/relationships/image" Target="../media/image16.jpeg"/><Relationship Id="rId1" Type="http://schemas.openxmlformats.org/officeDocument/2006/relationships/image" Target="../media/image1.jpeg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92.png"/><Relationship Id="rId3" Type="http://schemas.openxmlformats.org/officeDocument/2006/relationships/image" Target="../media/image91.png"/><Relationship Id="rId2" Type="http://schemas.openxmlformats.org/officeDocument/2006/relationships/image" Target="../media/image16.jpe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93.png"/><Relationship Id="rId2" Type="http://schemas.openxmlformats.org/officeDocument/2006/relationships/image" Target="../media/image16.jpeg"/><Relationship Id="rId1" Type="http://schemas.openxmlformats.org/officeDocument/2006/relationships/image" Target="../media/image1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94.png"/><Relationship Id="rId2" Type="http://schemas.openxmlformats.org/officeDocument/2006/relationships/image" Target="../media/image16.jpeg"/><Relationship Id="rId1" Type="http://schemas.openxmlformats.org/officeDocument/2006/relationships/image" Target="../media/image1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95.png"/><Relationship Id="rId2" Type="http://schemas.openxmlformats.org/officeDocument/2006/relationships/image" Target="../media/image16.jpeg"/><Relationship Id="rId1" Type="http://schemas.openxmlformats.org/officeDocument/2006/relationships/image" Target="../media/image1.jpeg"/></Relationships>
</file>

<file path=ppt/slides/_rels/slide5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7.xml"/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3" Type="http://schemas.openxmlformats.org/officeDocument/2006/relationships/image" Target="../media/image96.png"/><Relationship Id="rId2" Type="http://schemas.openxmlformats.org/officeDocument/2006/relationships/image" Target="../media/image16.jpeg"/><Relationship Id="rId1" Type="http://schemas.openxmlformats.org/officeDocument/2006/relationships/image" Target="../media/image1.jpeg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100.png"/><Relationship Id="rId3" Type="http://schemas.openxmlformats.org/officeDocument/2006/relationships/image" Target="../media/image99.png"/><Relationship Id="rId2" Type="http://schemas.openxmlformats.org/officeDocument/2006/relationships/image" Target="../media/image16.jpeg"/><Relationship Id="rId1" Type="http://schemas.openxmlformats.org/officeDocument/2006/relationships/image" Target="../media/image1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101.png"/><Relationship Id="rId2" Type="http://schemas.openxmlformats.org/officeDocument/2006/relationships/image" Target="../media/image16.jpeg"/><Relationship Id="rId1" Type="http://schemas.openxmlformats.org/officeDocument/2006/relationships/image" Target="../media/image1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102.png"/><Relationship Id="rId2" Type="http://schemas.openxmlformats.org/officeDocument/2006/relationships/image" Target="../media/image16.jpeg"/><Relationship Id="rId1" Type="http://schemas.openxmlformats.org/officeDocument/2006/relationships/image" Target="../media/image1.jpe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6.jpeg"/><Relationship Id="rId2" Type="http://schemas.openxmlformats.org/officeDocument/2006/relationships/image" Target="../media/image8.png"/><Relationship Id="rId1" Type="http://schemas.openxmlformats.org/officeDocument/2006/relationships/image" Target="../media/image10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image" Target="../media/image10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0.jpe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533400"/>
            <a:ext cx="91440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isometricOffAxis1Right"/>
              <a:lightRig rig="threePt" dir="t"/>
            </a:scene3d>
          </a:bodyPr>
          <a:lstStyle/>
          <a:p>
            <a:pPr algn="ctr"/>
            <a:r>
              <a:rPr lang="en-US" sz="9600" b="1" cap="none" spc="0" dirty="0">
                <a:ln w="12700">
                  <a:solidFill>
                    <a:schemeClr val="bg1"/>
                  </a:solidFill>
                  <a:prstDash val="solid"/>
                </a:ln>
                <a:blipFill dpi="0" rotWithShape="1"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dist="38100" dir="2640000" algn="bl" rotWithShape="0">
                    <a:schemeClr val="accent1"/>
                  </a:outerShdw>
                </a:effectLst>
              </a:rPr>
              <a:t>Graph</a:t>
            </a:r>
            <a:r>
              <a:rPr lang="en-US" sz="9600" b="1" cap="none" spc="0" dirty="0">
                <a:ln w="12700">
                  <a:solidFill>
                    <a:schemeClr val="bg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endParaRPr lang="en-US" sz="9600" b="1" cap="none" spc="0" dirty="0">
              <a:ln w="12700">
                <a:solidFill>
                  <a:schemeClr val="bg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130769"/>
            <a:ext cx="5791200" cy="4343400"/>
          </a:xfrm>
          <a:prstGeom prst="roundRect">
            <a:avLst>
              <a:gd name="adj" fmla="val 470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12634"/>
          <a:ext cx="9144000" cy="6861109"/>
          <a:chOff x="0" y="12634"/>
          <a:chExt cx="9144000" cy="6861109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t="1112"/>
          <a:stretch>
            <a:fillRect/>
          </a:stretch>
        </p:blipFill>
        <p:spPr>
          <a:xfrm>
            <a:off x="0" y="1447800"/>
            <a:ext cx="1479479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63982" y="1676400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Georgia" panose="02040502050405020303" pitchFamily="18" charset="0"/>
              </a:rPr>
              <a:t>How Graphs represented?</a:t>
            </a:r>
            <a:endParaRPr lang="en-US" sz="2800" dirty="0">
              <a:solidFill>
                <a:schemeClr val="accent1"/>
              </a:solidFill>
              <a:latin typeface="Georgia" panose="02040502050405020303" pitchFamily="18" charset="0"/>
            </a:endParaRPr>
          </a:p>
        </p:txBody>
      </p:sp>
      <p:sp>
        <p:nvSpPr>
          <p:cNvPr id="7" name="Content Placeholder 2"/>
          <p:cNvSpPr txBox="1"/>
          <p:nvPr/>
        </p:nvSpPr>
        <p:spPr>
          <a:xfrm>
            <a:off x="2763982" y="2514600"/>
            <a:ext cx="5486400" cy="19812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en-US" sz="2400" dirty="0">
                <a:solidFill>
                  <a:schemeClr val="bg1"/>
                </a:solidFill>
                <a:latin typeface="Georgia" panose="02040502050405020303" pitchFamily="18" charset="0"/>
              </a:rPr>
              <a:t>Graphs are commonly represented in two ways:</a:t>
            </a:r>
            <a:endParaRPr lang="en-US" sz="24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r>
              <a:rPr lang="en-US" sz="2400" dirty="0">
                <a:solidFill>
                  <a:srgbClr val="00B0F0"/>
                </a:solidFill>
                <a:latin typeface="Georgia" panose="02040502050405020303" pitchFamily="18" charset="0"/>
              </a:rPr>
              <a:t>Adjacency matrix</a:t>
            </a:r>
            <a:endParaRPr lang="en-US" sz="2400" dirty="0">
              <a:solidFill>
                <a:srgbClr val="00B0F0"/>
              </a:solidFill>
              <a:latin typeface="Georgia" panose="02040502050405020303" pitchFamily="18" charset="0"/>
            </a:endParaRPr>
          </a:p>
          <a:p>
            <a:r>
              <a:rPr lang="en-US" sz="2400" dirty="0">
                <a:solidFill>
                  <a:srgbClr val="00B0F0"/>
                </a:solidFill>
                <a:latin typeface="Georgia" panose="02040502050405020303" pitchFamily="18" charset="0"/>
              </a:rPr>
              <a:t>Adjacency list</a:t>
            </a:r>
            <a:endParaRPr lang="en-US" sz="2400" dirty="0">
              <a:solidFill>
                <a:srgbClr val="00B0F0"/>
              </a:solidFill>
              <a:latin typeface="Georgia" panose="02040502050405020303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12634"/>
          <a:ext cx="9144000" cy="6861109"/>
          <a:chOff x="0" y="12634"/>
          <a:chExt cx="9144000" cy="6861109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t="1112"/>
          <a:stretch>
            <a:fillRect/>
          </a:stretch>
        </p:blipFill>
        <p:spPr>
          <a:xfrm>
            <a:off x="0" y="1518176"/>
            <a:ext cx="1449559" cy="35836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0" y="487363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Georgia" panose="02040502050405020303" pitchFamily="18" charset="0"/>
              </a:rPr>
              <a:t>What is Adjacency Matrix?</a:t>
            </a:r>
            <a:endParaRPr lang="en-US" sz="2800" dirty="0">
              <a:solidFill>
                <a:schemeClr val="accent1"/>
              </a:solidFill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4:artisticCrisscrossEtching id="{EB356254-D918-8AC7-1985-E5C1C7509D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86000" y="1295400"/>
                <a:ext cx="5943600" cy="4525963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panose="05040102010807070707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panose="05040102010807070707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panose="05040102010807070707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panose="05040102010807070707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panose="05040102010807070707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panose="05040102010807070707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panose="05040102010807070707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panose="05040102010807070707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panose="05040102010807070707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marL="0" indent="0">
                  <a:buFont typeface="Wingdings 3" panose="05040102010807070707" charset="2"/>
                  <a:buNone/>
                </a:pPr>
                <a:r>
                  <a:rPr lang="en-US" sz="2400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An </a:t>
                </a:r>
                <a:r>
                  <a:rPr lang="en-US" sz="2400" dirty="0">
                    <a:solidFill>
                      <a:srgbClr val="00B0F0"/>
                    </a:solidFill>
                    <a:latin typeface="Georgia" panose="02040502050405020303" pitchFamily="18" charset="0"/>
                  </a:rPr>
                  <a:t>adjacency matrix </a:t>
                </a:r>
                <a:r>
                  <a:rPr lang="en-US" sz="2400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is a representation of a graph as an n × n matrix M of 0s and 1s, where</a:t>
                </a:r>
              </a:p>
              <a:p>
                <a:r>
                  <a:rPr lang="en-US" sz="2400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𝑢𝑣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92D050"/>
                    </a:solidFill>
                    <a:latin typeface="Georgia" panose="02040502050405020303" pitchFamily="18" charset="0"/>
                  </a:rPr>
                  <a:t>= 1 if (u, v) ∈ E.</a:t>
                </a:r>
              </a:p>
              <a:p>
                <a:r>
                  <a:rPr lang="en-US" sz="2400" dirty="0">
                    <a:solidFill>
                      <a:srgbClr val="92D050"/>
                    </a:solidFill>
                    <a:latin typeface="Georgia" panose="0204050205040502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𝑢𝑣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92D050"/>
                    </a:solidFill>
                    <a:latin typeface="Georgia" panose="02040502050405020303" pitchFamily="18" charset="0"/>
                  </a:rPr>
                  <a:t> = 0 otherwise</a:t>
                </a:r>
                <a:r>
                  <a:rPr lang="en-US" sz="2000" dirty="0">
                    <a:solidFill>
                      <a:srgbClr val="92D050"/>
                    </a:solidFill>
                    <a:latin typeface="Georgia" panose="02040502050405020303" pitchFamily="18" charset="0"/>
                  </a:rPr>
                  <a:t>.</a:t>
                </a:r>
                <a:endParaRPr lang="en-US" dirty="0">
                  <a:solidFill>
                    <a:srgbClr val="92D050"/>
                  </a:solidFill>
                  <a:latin typeface="Georgia" panose="02040502050405020303" pitchFamily="18" charset="0"/>
                </a:endParaRPr>
              </a:p>
            </p:txBody>
          </p:sp>
        </mc:Choice>
        <mc:Fallback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295400"/>
                <a:ext cx="5943600" cy="4525963"/>
              </a:xfrm>
              <a:prstGeom prst="rect">
                <a:avLst/>
              </a:prstGeom>
              <a:blipFill rotWithShape="1">
                <a:blip r:embed="rId2"/>
                <a:stretch>
                  <a:fillRect l="-1538" t="-1078" r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4" name="Smiley Face 3"/>
          <p:cNvSpPr/>
          <p:nvPr/>
        </p:nvSpPr>
        <p:spPr>
          <a:xfrm>
            <a:off x="3828557" y="4219812"/>
            <a:ext cx="685800" cy="609600"/>
          </a:xfrm>
          <a:prstGeom prst="smileyFac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" name="Smiley Face 1"/>
          <p:cNvSpPr/>
          <p:nvPr/>
        </p:nvSpPr>
        <p:spPr>
          <a:xfrm>
            <a:off x="1981200" y="4265849"/>
            <a:ext cx="685800" cy="609600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miley Face 4"/>
          <p:cNvSpPr/>
          <p:nvPr/>
        </p:nvSpPr>
        <p:spPr>
          <a:xfrm>
            <a:off x="3733800" y="5485049"/>
            <a:ext cx="685800" cy="609600"/>
          </a:xfrm>
          <a:prstGeom prst="smileyFac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Georgia" panose="02040502050405020303" pitchFamily="18" charset="0"/>
              </a:rPr>
              <a:t> D</a:t>
            </a:r>
            <a:endParaRPr lang="en-US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8" name="Smiley Face 7"/>
          <p:cNvSpPr/>
          <p:nvPr/>
        </p:nvSpPr>
        <p:spPr>
          <a:xfrm>
            <a:off x="1986182" y="5485049"/>
            <a:ext cx="685800" cy="609600"/>
          </a:xfrm>
          <a:prstGeom prst="smileyFace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  <a:latin typeface="Georgia" panose="02040502050405020303" pitchFamily="18" charset="0"/>
              </a:rPr>
              <a:t>C</a:t>
            </a:r>
            <a:endParaRPr lang="en-US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cxnSp>
        <p:nvCxnSpPr>
          <p:cNvPr id="10" name="Straight Arrow Connector 9"/>
          <p:cNvCxnSpPr>
            <a:stCxn id="8" idx="6"/>
            <a:endCxn id="5" idx="2"/>
          </p:cNvCxnSpPr>
          <p:nvPr/>
        </p:nvCxnSpPr>
        <p:spPr>
          <a:xfrm>
            <a:off x="2671982" y="5789849"/>
            <a:ext cx="10618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172579" y="4434924"/>
            <a:ext cx="483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Georgia" panose="02040502050405020303" pitchFamily="18" charset="0"/>
              </a:rPr>
              <a:t>A</a:t>
            </a:r>
            <a:endParaRPr lang="en-US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cxnSp>
        <p:nvCxnSpPr>
          <p:cNvPr id="11" name="Straight Arrow Connector 10"/>
          <p:cNvCxnSpPr>
            <a:stCxn id="8" idx="7"/>
            <a:endCxn id="4" idx="4"/>
          </p:cNvCxnSpPr>
          <p:nvPr/>
        </p:nvCxnSpPr>
        <p:spPr>
          <a:xfrm flipV="1">
            <a:off x="2571549" y="4829412"/>
            <a:ext cx="1599908" cy="744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03337" y="4431268"/>
            <a:ext cx="340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Georgia" panose="02040502050405020303" pitchFamily="18" charset="0"/>
              </a:rPr>
              <a:t>B</a:t>
            </a:r>
            <a:endParaRPr lang="en-US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cxnSp>
        <p:nvCxnSpPr>
          <p:cNvPr id="23" name="Straight Arrow Connector 22"/>
          <p:cNvCxnSpPr>
            <a:endCxn id="4" idx="1"/>
          </p:cNvCxnSpPr>
          <p:nvPr/>
        </p:nvCxnSpPr>
        <p:spPr>
          <a:xfrm flipV="1">
            <a:off x="2667000" y="4309086"/>
            <a:ext cx="1261990" cy="184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4" idx="3"/>
            <a:endCxn id="2" idx="5"/>
          </p:cNvCxnSpPr>
          <p:nvPr/>
        </p:nvCxnSpPr>
        <p:spPr>
          <a:xfrm flipH="1">
            <a:off x="2566567" y="4740138"/>
            <a:ext cx="1362423" cy="46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5353796" y="3566411"/>
          <a:ext cx="3352800" cy="2743200"/>
        </p:xfrm>
        <a:graphic>
          <a:graphicData uri="http://schemas.openxmlformats.org/drawingml/2006/table">
            <a:tbl>
              <a:tblPr firstRow="1" firstCol="1">
                <a:tableStyleId>{2D5ABB26-0587-4C30-8999-92F81FD0307C}</a:tableStyleId>
              </a:tblPr>
              <a:tblGrid>
                <a:gridCol w="670560"/>
                <a:gridCol w="661550"/>
                <a:gridCol w="679570"/>
                <a:gridCol w="670560"/>
                <a:gridCol w="670560"/>
              </a:tblGrid>
              <a:tr h="344011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C000"/>
                          </a:solidFill>
                        </a:rPr>
                        <a:t>A</a:t>
                      </a:r>
                      <a:endParaRPr lang="en-US" sz="2400" dirty="0">
                        <a:solidFill>
                          <a:srgbClr val="FFC00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C000"/>
                          </a:solidFill>
                        </a:rPr>
                        <a:t>B</a:t>
                      </a:r>
                      <a:endParaRPr lang="en-US" sz="2400" dirty="0">
                        <a:solidFill>
                          <a:srgbClr val="FFC00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C000"/>
                          </a:solidFill>
                        </a:rPr>
                        <a:t>C</a:t>
                      </a:r>
                      <a:endParaRPr lang="en-US" sz="2400" dirty="0">
                        <a:solidFill>
                          <a:srgbClr val="FFC00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C000"/>
                          </a:solidFill>
                        </a:rPr>
                        <a:t>D</a:t>
                      </a:r>
                      <a:endParaRPr lang="en-US" sz="2400" dirty="0">
                        <a:solidFill>
                          <a:srgbClr val="FFC00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C000"/>
                          </a:solidFill>
                        </a:rPr>
                        <a:t>A</a:t>
                      </a:r>
                      <a:endParaRPr lang="en-US" sz="2400" dirty="0">
                        <a:solidFill>
                          <a:srgbClr val="FFC00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F0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rgbClr val="00B0F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C000"/>
                          </a:solidFill>
                        </a:rPr>
                        <a:t>B</a:t>
                      </a:r>
                      <a:endParaRPr lang="en-US" sz="2400" dirty="0">
                        <a:solidFill>
                          <a:srgbClr val="FFC00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2400" kern="120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2400" kern="1200" dirty="0">
                        <a:solidFill>
                          <a:srgbClr val="00B0F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C000"/>
                          </a:solidFill>
                        </a:rPr>
                        <a:t>C</a:t>
                      </a:r>
                      <a:endParaRPr lang="en-US" sz="2400" dirty="0">
                        <a:solidFill>
                          <a:srgbClr val="FFC00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2400" kern="120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2400" kern="1200" dirty="0">
                        <a:solidFill>
                          <a:srgbClr val="00B0F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2400" kern="120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2400" kern="1200" dirty="0">
                        <a:solidFill>
                          <a:srgbClr val="00B0F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C000"/>
                          </a:solidFill>
                        </a:rPr>
                        <a:t>D</a:t>
                      </a:r>
                      <a:endParaRPr lang="en-US" sz="2400" dirty="0">
                        <a:solidFill>
                          <a:srgbClr val="FFC00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strips/>
      </p:transition>
    </mc:Choice>
    <mc:Fallback>
      <p:transition spd="slow">
        <p:strip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4" grpId="0" animBg="1"/>
      <p:bldP spid="2" grpId="0" animBg="1"/>
      <p:bldP spid="5" grpId="0" animBg="1"/>
      <p:bldP spid="8" grpId="0" animBg="1"/>
      <p:bldP spid="14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12634"/>
          <a:ext cx="9144000" cy="6861109"/>
          <a:chOff x="0" y="12634"/>
          <a:chExt cx="9144000" cy="6861109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t="1112"/>
          <a:stretch>
            <a:fillRect/>
          </a:stretch>
        </p:blipFill>
        <p:spPr>
          <a:xfrm>
            <a:off x="0" y="1490446"/>
            <a:ext cx="1417834" cy="3505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61164" y="45737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Georgia" panose="02040502050405020303" pitchFamily="18" charset="0"/>
              </a:rPr>
              <a:t>What is Adjacency List?</a:t>
            </a:r>
            <a:endParaRPr lang="en-US" sz="2800" dirty="0">
              <a:solidFill>
                <a:schemeClr val="accent1"/>
              </a:solidFill>
              <a:latin typeface="Georgia" panose="02040502050405020303" pitchFamily="18" charset="0"/>
            </a:endParaRPr>
          </a:p>
        </p:txBody>
      </p:sp>
      <p:sp>
        <p:nvSpPr>
          <p:cNvPr id="7" name="Content Placeholder 2"/>
          <p:cNvSpPr txBox="1"/>
          <p:nvPr/>
        </p:nvSpPr>
        <p:spPr>
          <a:xfrm>
            <a:off x="2326425" y="1295401"/>
            <a:ext cx="5903175" cy="205906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en-US" sz="2400" dirty="0">
                <a:solidFill>
                  <a:schemeClr val="bg1"/>
                </a:solidFill>
                <a:latin typeface="Georgia" panose="02040502050405020303" pitchFamily="18" charset="0"/>
              </a:rPr>
              <a:t>An </a:t>
            </a:r>
            <a:r>
              <a:rPr lang="en-US" sz="2400" dirty="0">
                <a:solidFill>
                  <a:srgbClr val="00B0F0"/>
                </a:solidFill>
                <a:latin typeface="Georgia" panose="02040502050405020303" pitchFamily="18" charset="0"/>
              </a:rPr>
              <a:t>adjacency list </a:t>
            </a:r>
            <a:r>
              <a:rPr lang="en-US" sz="2400" dirty="0">
                <a:solidFill>
                  <a:schemeClr val="bg1"/>
                </a:solidFill>
                <a:latin typeface="Georgia" panose="02040502050405020303" pitchFamily="18" charset="0"/>
              </a:rPr>
              <a:t>is a representation of a graph which is a collection of unordered lists. Each unordered list describes the set of neighbors of a particular vertex in the graph within an adjacency list.</a:t>
            </a:r>
            <a:endParaRPr lang="en-US" sz="24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n-US" dirty="0">
              <a:solidFill>
                <a:srgbClr val="92D050"/>
              </a:solidFill>
              <a:latin typeface="Georgia" panose="02040502050405020303" pitchFamily="18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1483240" y="4346946"/>
            <a:ext cx="2447822" cy="1874630"/>
            <a:chOff x="3448543" y="4219812"/>
            <a:chExt cx="2533157" cy="1874630"/>
          </a:xfrm>
        </p:grpSpPr>
        <p:sp>
          <p:nvSpPr>
            <p:cNvPr id="4" name="Smiley Face 3"/>
            <p:cNvSpPr/>
            <p:nvPr/>
          </p:nvSpPr>
          <p:spPr>
            <a:xfrm>
              <a:off x="5295900" y="4219812"/>
              <a:ext cx="685800" cy="609600"/>
            </a:xfrm>
            <a:prstGeom prst="smileyFac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" name="Smiley Face 1"/>
            <p:cNvSpPr/>
            <p:nvPr/>
          </p:nvSpPr>
          <p:spPr>
            <a:xfrm>
              <a:off x="3448543" y="4265849"/>
              <a:ext cx="685800" cy="609600"/>
            </a:xfrm>
            <a:prstGeom prst="smileyFac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3448543" y="4308879"/>
              <a:ext cx="2433418" cy="1785563"/>
              <a:chOff x="3453525" y="4309086"/>
              <a:chExt cx="2433418" cy="1785563"/>
            </a:xfrm>
          </p:grpSpPr>
          <p:sp>
            <p:nvSpPr>
              <p:cNvPr id="5" name="Smiley Face 4"/>
              <p:cNvSpPr/>
              <p:nvPr/>
            </p:nvSpPr>
            <p:spPr>
              <a:xfrm>
                <a:off x="5201143" y="5485049"/>
                <a:ext cx="685800" cy="609600"/>
              </a:xfrm>
              <a:prstGeom prst="smileyFac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 D</a:t>
                </a:r>
                <a:endParaRPr lang="en-US" b="1" dirty="0">
                  <a:solidFill>
                    <a:schemeClr val="bg1"/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8" name="Smiley Face 7"/>
              <p:cNvSpPr/>
              <p:nvPr/>
            </p:nvSpPr>
            <p:spPr>
              <a:xfrm>
                <a:off x="3453525" y="5485049"/>
                <a:ext cx="685800" cy="609600"/>
              </a:xfrm>
              <a:prstGeom prst="smileyFac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C</a:t>
                </a:r>
                <a:endParaRPr lang="en-US" b="1" dirty="0">
                  <a:solidFill>
                    <a:schemeClr val="bg1"/>
                  </a:solidFill>
                  <a:latin typeface="Georgia" panose="02040502050405020303" pitchFamily="18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8" idx="6"/>
                <a:endCxn id="5" idx="2"/>
              </p:cNvCxnSpPr>
              <p:nvPr/>
            </p:nvCxnSpPr>
            <p:spPr>
              <a:xfrm>
                <a:off x="4139325" y="5789849"/>
                <a:ext cx="106181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3629079" y="4420573"/>
                <a:ext cx="4831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A</a:t>
                </a:r>
                <a:endParaRPr lang="en-US" b="1" dirty="0">
                  <a:solidFill>
                    <a:schemeClr val="bg1"/>
                  </a:solidFill>
                  <a:latin typeface="Georgia" panose="02040502050405020303" pitchFamily="18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8" idx="7"/>
                <a:endCxn id="4" idx="4"/>
              </p:cNvCxnSpPr>
              <p:nvPr/>
            </p:nvCxnSpPr>
            <p:spPr>
              <a:xfrm flipV="1">
                <a:off x="4038892" y="4829412"/>
                <a:ext cx="1599908" cy="7449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5481711" y="4356615"/>
                <a:ext cx="3649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B</a:t>
                </a:r>
                <a:endParaRPr lang="en-US" b="1" dirty="0">
                  <a:solidFill>
                    <a:schemeClr val="bg1"/>
                  </a:solidFill>
                  <a:latin typeface="Georgia" panose="02040502050405020303" pitchFamily="18" charset="0"/>
                </a:endParaRPr>
              </a:p>
            </p:txBody>
          </p:sp>
          <p:cxnSp>
            <p:nvCxnSpPr>
              <p:cNvPr id="23" name="Straight Arrow Connector 22"/>
              <p:cNvCxnSpPr>
                <a:endCxn id="4" idx="1"/>
              </p:cNvCxnSpPr>
              <p:nvPr/>
            </p:nvCxnSpPr>
            <p:spPr>
              <a:xfrm flipV="1">
                <a:off x="4134343" y="4309086"/>
                <a:ext cx="1261990" cy="1840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>
                <a:stCxn id="4" idx="3"/>
                <a:endCxn id="2" idx="5"/>
              </p:cNvCxnSpPr>
              <p:nvPr/>
            </p:nvCxnSpPr>
            <p:spPr>
              <a:xfrm flipH="1">
                <a:off x="4033910" y="4740138"/>
                <a:ext cx="1362423" cy="4603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0" name="Rectangle 49"/>
          <p:cNvSpPr/>
          <p:nvPr/>
        </p:nvSpPr>
        <p:spPr>
          <a:xfrm>
            <a:off x="4743274" y="3657600"/>
            <a:ext cx="3661063" cy="28194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4931272" y="3745435"/>
            <a:ext cx="3239912" cy="2634840"/>
            <a:chOff x="7758641" y="5298971"/>
            <a:chExt cx="3239912" cy="2634840"/>
          </a:xfrm>
        </p:grpSpPr>
        <p:sp>
          <p:nvSpPr>
            <p:cNvPr id="9" name="Rectangle 18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8229600" y="6616185"/>
              <a:ext cx="804862" cy="6588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2" name="Rectangle 19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8229600" y="5298971"/>
              <a:ext cx="804862" cy="6588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3" name="Text Box 46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7758641" y="5428322"/>
              <a:ext cx="394660" cy="46166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A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 Box 47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7758641" y="6087517"/>
              <a:ext cx="351378" cy="46166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B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 Box 48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7758641" y="6745536"/>
              <a:ext cx="348172" cy="46166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C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 Box 49"/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7758641" y="7404349"/>
              <a:ext cx="373820" cy="46166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D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9" name="AutoShape 9"/>
            <p:cNvCxnSpPr>
              <a:cxnSpLocks noChangeShapeType="1"/>
            </p:cNvCxnSpPr>
            <p:nvPr>
              <p:custDataLst>
                <p:tags r:id="rId8"/>
              </p:custDataLst>
            </p:nvPr>
          </p:nvCxnSpPr>
          <p:spPr bwMode="auto">
            <a:xfrm>
              <a:off x="8715375" y="5628377"/>
              <a:ext cx="5334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grpSp>
          <p:nvGrpSpPr>
            <p:cNvPr id="20" name="Group 19"/>
            <p:cNvGrpSpPr/>
            <p:nvPr/>
          </p:nvGrpSpPr>
          <p:grpSpPr>
            <a:xfrm>
              <a:off x="9248775" y="5475977"/>
              <a:ext cx="609600" cy="304800"/>
              <a:chOff x="6934200" y="3453606"/>
              <a:chExt cx="609600" cy="304800"/>
            </a:xfrm>
          </p:grpSpPr>
          <p:sp>
            <p:nvSpPr>
              <p:cNvPr id="21" name="Rectangle 3"/>
              <p:cNvSpPr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6934200" y="3453606"/>
                <a:ext cx="304800" cy="3048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</a:rPr>
                  <a:t>B	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Rectangle 5"/>
              <p:cNvSpPr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7086600" y="3453606"/>
                <a:ext cx="304800" cy="30480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25" name="Rectangle 3"/>
              <p:cNvSpPr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7239000" y="3453606"/>
                <a:ext cx="304800" cy="3048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sz="2000" dirty="0"/>
                  <a:t>/</a:t>
                </a: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9248775" y="6135172"/>
              <a:ext cx="609600" cy="304800"/>
              <a:chOff x="7010400" y="4112801"/>
              <a:chExt cx="609600" cy="304800"/>
            </a:xfrm>
          </p:grpSpPr>
          <p:sp>
            <p:nvSpPr>
              <p:cNvPr id="27" name="Rectangle 3"/>
              <p:cNvSpPr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7010400" y="4112801"/>
                <a:ext cx="304800" cy="3048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</a:rPr>
                  <a:t>A</a:t>
                </a:r>
                <a:r>
                  <a:rPr lang="en-US" sz="2000" dirty="0"/>
                  <a:t>	</a:t>
                </a:r>
                <a:endParaRPr lang="en-US" sz="2000" dirty="0"/>
              </a:p>
            </p:txBody>
          </p:sp>
          <p:sp>
            <p:nvSpPr>
              <p:cNvPr id="28" name="Rectangle 5"/>
              <p:cNvSpPr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7162800" y="4112801"/>
                <a:ext cx="304800" cy="30480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29" name="Rectangle 3"/>
              <p:cNvSpPr>
                <a:spLocks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7315200" y="4112801"/>
                <a:ext cx="304800" cy="3048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sz="2000" dirty="0"/>
                  <a:t>/</a:t>
                </a:r>
                <a:endParaRPr lang="en-US" sz="2000" dirty="0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10388953" y="6793191"/>
              <a:ext cx="609600" cy="304800"/>
              <a:chOff x="8153400" y="4770820"/>
              <a:chExt cx="609600" cy="304800"/>
            </a:xfrm>
          </p:grpSpPr>
          <p:sp>
            <p:nvSpPr>
              <p:cNvPr id="31" name="Rectangle 3"/>
              <p:cNvSpPr>
                <a:spLocks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8153400" y="4770820"/>
                <a:ext cx="304800" cy="3048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</a:rPr>
                  <a:t>B</a:t>
                </a:r>
                <a:r>
                  <a:rPr lang="en-US" sz="2000" dirty="0"/>
                  <a:t>	</a:t>
                </a:r>
                <a:endParaRPr lang="en-US" sz="2000" dirty="0"/>
              </a:p>
            </p:txBody>
          </p:sp>
          <p:sp>
            <p:nvSpPr>
              <p:cNvPr id="32" name="Rectangle 5"/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8305800" y="4770820"/>
                <a:ext cx="304800" cy="30480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33" name="Rectangle 3"/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8458200" y="4770820"/>
                <a:ext cx="304800" cy="3048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sz="2000" dirty="0"/>
                  <a:t>/</a:t>
                </a:r>
                <a:endParaRPr lang="en-US" sz="2000" dirty="0"/>
              </a:p>
            </p:txBody>
          </p:sp>
        </p:grpSp>
        <p:sp>
          <p:nvSpPr>
            <p:cNvPr id="34" name="Rectangle 18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8229600" y="5958166"/>
              <a:ext cx="804862" cy="6588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5" name="Rectangle 18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8229600" y="7274998"/>
              <a:ext cx="804862" cy="6588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dirty="0"/>
                <a:t>/</a:t>
              </a:r>
              <a:endParaRPr lang="en-US" sz="2400" dirty="0"/>
            </a:p>
          </p:txBody>
        </p:sp>
        <p:cxnSp>
          <p:nvCxnSpPr>
            <p:cNvPr id="36" name="AutoShape 9"/>
            <p:cNvCxnSpPr>
              <a:cxnSpLocks noChangeShapeType="1"/>
            </p:cNvCxnSpPr>
            <p:nvPr>
              <p:custDataLst>
                <p:tags r:id="rId20"/>
              </p:custDataLst>
            </p:nvPr>
          </p:nvCxnSpPr>
          <p:spPr bwMode="auto">
            <a:xfrm>
              <a:off x="8715375" y="6944797"/>
              <a:ext cx="5334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37" name="AutoShape 9"/>
            <p:cNvCxnSpPr>
              <a:cxnSpLocks noChangeShapeType="1"/>
            </p:cNvCxnSpPr>
            <p:nvPr>
              <p:custDataLst>
                <p:tags r:id="rId21"/>
              </p:custDataLst>
            </p:nvPr>
          </p:nvCxnSpPr>
          <p:spPr bwMode="auto">
            <a:xfrm>
              <a:off x="8715375" y="6287572"/>
              <a:ext cx="5334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grpSp>
          <p:nvGrpSpPr>
            <p:cNvPr id="40" name="Group 39"/>
            <p:cNvGrpSpPr/>
            <p:nvPr/>
          </p:nvGrpSpPr>
          <p:grpSpPr>
            <a:xfrm>
              <a:off x="9248775" y="6793191"/>
              <a:ext cx="1143000" cy="304800"/>
              <a:chOff x="6934200" y="4770820"/>
              <a:chExt cx="1143000" cy="304800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6934200" y="4770820"/>
                <a:ext cx="609600" cy="304800"/>
                <a:chOff x="7086600" y="4770820"/>
                <a:chExt cx="609600" cy="304800"/>
              </a:xfrm>
            </p:grpSpPr>
            <p:sp>
              <p:nvSpPr>
                <p:cNvPr id="43" name="Rectangle 3"/>
                <p:cNvSpPr>
                  <a:spLocks noChangeArrowheads="1"/>
                </p:cNvSpPr>
                <p:nvPr>
                  <p:custDataLst>
                    <p:tags r:id="rId22"/>
                  </p:custDataLst>
                </p:nvPr>
              </p:nvSpPr>
              <p:spPr bwMode="auto">
                <a:xfrm>
                  <a:off x="7086600" y="4770820"/>
                  <a:ext cx="304800" cy="30480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sz="2000" dirty="0">
                      <a:solidFill>
                        <a:srgbClr val="FF0000"/>
                      </a:solidFill>
                    </a:rPr>
                    <a:t>D</a:t>
                  </a:r>
                  <a:r>
                    <a:rPr lang="en-US" sz="2000" dirty="0"/>
                    <a:t>	</a:t>
                  </a:r>
                  <a:endParaRPr lang="en-US" sz="2000" dirty="0"/>
                </a:p>
              </p:txBody>
            </p:sp>
            <p:sp>
              <p:nvSpPr>
                <p:cNvPr id="44" name="Rectangle 5"/>
                <p:cNvSpPr>
                  <a:spLocks noChangeArrowheads="1"/>
                </p:cNvSpPr>
                <p:nvPr>
                  <p:custDataLst>
                    <p:tags r:id="rId23"/>
                  </p:custDataLst>
                </p:nvPr>
              </p:nvSpPr>
              <p:spPr bwMode="auto">
                <a:xfrm>
                  <a:off x="7239000" y="4770820"/>
                  <a:ext cx="304800" cy="3048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45" name="Rectangle 3"/>
                <p:cNvSpPr>
                  <a:spLocks noChangeArrowheads="1"/>
                </p:cNvSpPr>
                <p:nvPr>
                  <p:custDataLst>
                    <p:tags r:id="rId24"/>
                  </p:custDataLst>
                </p:nvPr>
              </p:nvSpPr>
              <p:spPr bwMode="auto">
                <a:xfrm>
                  <a:off x="7391400" y="4770820"/>
                  <a:ext cx="304800" cy="30480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</a:pPr>
                  <a:endParaRPr lang="en-US" sz="2000" dirty="0"/>
                </a:p>
              </p:txBody>
            </p:sp>
          </p:grpSp>
          <p:cxnSp>
            <p:nvCxnSpPr>
              <p:cNvPr id="42" name="AutoShape 9"/>
              <p:cNvCxnSpPr>
                <a:cxnSpLocks noChangeShapeType="1"/>
              </p:cNvCxnSpPr>
              <p:nvPr>
                <p:custDataLst>
                  <p:tags r:id="rId25"/>
                </p:custDataLst>
              </p:nvPr>
            </p:nvCxnSpPr>
            <p:spPr bwMode="auto">
              <a:xfrm>
                <a:off x="7543800" y="4939860"/>
                <a:ext cx="533400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5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12634"/>
          <a:ext cx="9144000" cy="6861109"/>
          <a:chOff x="0" y="12634"/>
          <a:chExt cx="9144000" cy="6861109"/>
        </a:xfrm>
      </p:grpSpPr>
      <p:sp>
        <p:nvSpPr>
          <p:cNvPr id="6" name="TextBox 5"/>
          <p:cNvSpPr txBox="1"/>
          <p:nvPr/>
        </p:nvSpPr>
        <p:spPr>
          <a:xfrm>
            <a:off x="762000" y="456028"/>
            <a:ext cx="533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Georgia" panose="02040502050405020303" pitchFamily="18" charset="0"/>
              </a:rPr>
              <a:t>Operations on Graphs in Data</a:t>
            </a:r>
            <a:endParaRPr lang="en-US" sz="2800" dirty="0">
              <a:solidFill>
                <a:schemeClr val="accent1"/>
              </a:solidFill>
              <a:latin typeface="Georgia" panose="02040502050405020303" pitchFamily="18" charset="0"/>
            </a:endParaRPr>
          </a:p>
          <a:p>
            <a:r>
              <a:rPr lang="en-US" sz="2800" dirty="0">
                <a:solidFill>
                  <a:schemeClr val="accent1"/>
                </a:solidFill>
                <a:latin typeface="Georgia" panose="02040502050405020303" pitchFamily="18" charset="0"/>
              </a:rPr>
              <a:t>Structure</a:t>
            </a:r>
            <a:endParaRPr lang="en-US" sz="2800" dirty="0">
              <a:solidFill>
                <a:schemeClr val="accent1"/>
              </a:solidFill>
              <a:latin typeface="Georgia" panose="02040502050405020303" pitchFamily="18" charset="0"/>
            </a:endParaRPr>
          </a:p>
        </p:txBody>
      </p:sp>
      <p:sp>
        <p:nvSpPr>
          <p:cNvPr id="7" name="Content Placeholder 2"/>
          <p:cNvSpPr txBox="1"/>
          <p:nvPr/>
        </p:nvSpPr>
        <p:spPr>
          <a:xfrm>
            <a:off x="762000" y="1876009"/>
            <a:ext cx="5486400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Insert vertex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Delete vertex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Insert edge 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Delete edge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92D050"/>
              </a:solidFill>
              <a:latin typeface="Georgia" panose="020405020504050203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289" y="2247003"/>
            <a:ext cx="2006711" cy="37839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12634"/>
          <a:ext cx="9144000" cy="6861109"/>
          <a:chOff x="0" y="12634"/>
          <a:chExt cx="9144000" cy="6861109"/>
        </a:xfrm>
      </p:grpSpPr>
      <p:sp>
        <p:nvSpPr>
          <p:cNvPr id="6" name="TextBox 5"/>
          <p:cNvSpPr txBox="1"/>
          <p:nvPr/>
        </p:nvSpPr>
        <p:spPr>
          <a:xfrm>
            <a:off x="4017818" y="547957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Georgia" panose="02040502050405020303" pitchFamily="18" charset="0"/>
              </a:rPr>
              <a:t>Insert Vertex</a:t>
            </a:r>
            <a:endParaRPr lang="en-US" sz="2800" dirty="0">
              <a:solidFill>
                <a:schemeClr val="accent1"/>
              </a:solidFill>
              <a:latin typeface="Georgia" panose="02040502050405020303" pitchFamily="18" charset="0"/>
            </a:endParaRPr>
          </a:p>
        </p:txBody>
      </p:sp>
      <p:sp>
        <p:nvSpPr>
          <p:cNvPr id="7" name="Content Placeholder 2"/>
          <p:cNvSpPr txBox="1"/>
          <p:nvPr/>
        </p:nvSpPr>
        <p:spPr>
          <a:xfrm>
            <a:off x="2743200" y="1295400"/>
            <a:ext cx="5486400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  <a:latin typeface="Georgia" panose="02040502050405020303" pitchFamily="18" charset="0"/>
              </a:rPr>
              <a:t>A</a:t>
            </a:r>
            <a:r>
              <a:rPr lang="en-US" sz="2000" b="1" dirty="0">
                <a:solidFill>
                  <a:srgbClr val="00B050"/>
                </a:solidFill>
                <a:latin typeface="Georgia" panose="02040502050405020303" pitchFamily="18" charset="0"/>
              </a:rPr>
              <a:t>dd a vertex or node </a:t>
            </a:r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that after introducing one or more vertices or nodes, the </a:t>
            </a:r>
            <a:r>
              <a:rPr lang="en-US" sz="2000" b="1" dirty="0">
                <a:solidFill>
                  <a:schemeClr val="accent1"/>
                </a:solidFill>
                <a:latin typeface="Georgia" panose="02040502050405020303" pitchFamily="18" charset="0"/>
              </a:rPr>
              <a:t>graph's size grows by one</a:t>
            </a:r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, increasing the matrix's size by one at the row and column levels.</a:t>
            </a:r>
            <a:endParaRPr lang="en-US" sz="20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n-US" dirty="0">
              <a:solidFill>
                <a:srgbClr val="92D050"/>
              </a:solidFill>
              <a:latin typeface="Georgia" panose="02040502050405020303" pitchFamily="18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304800" y="2648556"/>
            <a:ext cx="7067843" cy="1874630"/>
            <a:chOff x="3448543" y="4219812"/>
            <a:chExt cx="7022216" cy="1874630"/>
          </a:xfrm>
        </p:grpSpPr>
        <p:sp>
          <p:nvSpPr>
            <p:cNvPr id="4" name="Smiley Face 3"/>
            <p:cNvSpPr/>
            <p:nvPr/>
          </p:nvSpPr>
          <p:spPr>
            <a:xfrm>
              <a:off x="5295900" y="4219812"/>
              <a:ext cx="685800" cy="609600"/>
            </a:xfrm>
            <a:prstGeom prst="smileyFac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" name="Smiley Face 1"/>
            <p:cNvSpPr/>
            <p:nvPr/>
          </p:nvSpPr>
          <p:spPr>
            <a:xfrm>
              <a:off x="3448543" y="4265849"/>
              <a:ext cx="685800" cy="609600"/>
            </a:xfrm>
            <a:prstGeom prst="smileyFac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3448543" y="4308879"/>
              <a:ext cx="7022216" cy="1785563"/>
              <a:chOff x="3453526" y="4309086"/>
              <a:chExt cx="7022218" cy="1785563"/>
            </a:xfrm>
          </p:grpSpPr>
          <p:sp>
            <p:nvSpPr>
              <p:cNvPr id="5" name="Smiley Face 4"/>
              <p:cNvSpPr/>
              <p:nvPr/>
            </p:nvSpPr>
            <p:spPr>
              <a:xfrm>
                <a:off x="5201143" y="5485049"/>
                <a:ext cx="685800" cy="609600"/>
              </a:xfrm>
              <a:prstGeom prst="smileyFac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 D</a:t>
                </a:r>
                <a:endParaRPr lang="en-US" b="1" dirty="0">
                  <a:solidFill>
                    <a:schemeClr val="bg1"/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8" name="Smiley Face 7"/>
              <p:cNvSpPr/>
              <p:nvPr/>
            </p:nvSpPr>
            <p:spPr>
              <a:xfrm>
                <a:off x="3453526" y="5485049"/>
                <a:ext cx="685800" cy="609600"/>
              </a:xfrm>
              <a:prstGeom prst="smileyFac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C</a:t>
                </a:r>
                <a:endParaRPr lang="en-US" b="1" dirty="0">
                  <a:solidFill>
                    <a:schemeClr val="bg1"/>
                  </a:solidFill>
                  <a:latin typeface="Georgia" panose="02040502050405020303" pitchFamily="18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8" idx="6"/>
                <a:endCxn id="5" idx="2"/>
              </p:cNvCxnSpPr>
              <p:nvPr/>
            </p:nvCxnSpPr>
            <p:spPr>
              <a:xfrm>
                <a:off x="4139326" y="5789849"/>
                <a:ext cx="106181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3629080" y="4420573"/>
                <a:ext cx="4831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A</a:t>
                </a:r>
                <a:endParaRPr lang="en-US" b="1" dirty="0">
                  <a:solidFill>
                    <a:schemeClr val="bg1"/>
                  </a:solidFill>
                  <a:latin typeface="Georgia" panose="02040502050405020303" pitchFamily="18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8" idx="7"/>
                <a:endCxn id="4" idx="4"/>
              </p:cNvCxnSpPr>
              <p:nvPr/>
            </p:nvCxnSpPr>
            <p:spPr>
              <a:xfrm flipV="1">
                <a:off x="4038893" y="4829412"/>
                <a:ext cx="1599908" cy="7449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5481712" y="4356615"/>
                <a:ext cx="49940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B</a:t>
                </a:r>
                <a:endParaRPr lang="en-US" b="1" dirty="0">
                  <a:solidFill>
                    <a:schemeClr val="bg1"/>
                  </a:solidFill>
                  <a:latin typeface="Georgia" panose="02040502050405020303" pitchFamily="18" charset="0"/>
                </a:endParaRPr>
              </a:p>
            </p:txBody>
          </p:sp>
          <p:cxnSp>
            <p:nvCxnSpPr>
              <p:cNvPr id="23" name="Straight Arrow Connector 22"/>
              <p:cNvCxnSpPr>
                <a:endCxn id="4" idx="1"/>
              </p:cNvCxnSpPr>
              <p:nvPr/>
            </p:nvCxnSpPr>
            <p:spPr>
              <a:xfrm flipV="1">
                <a:off x="4134344" y="4309086"/>
                <a:ext cx="1261991" cy="1840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>
                <a:stCxn id="4" idx="3"/>
                <a:endCxn id="2" idx="5"/>
              </p:cNvCxnSpPr>
              <p:nvPr/>
            </p:nvCxnSpPr>
            <p:spPr>
              <a:xfrm flipH="1">
                <a:off x="4033910" y="4740138"/>
                <a:ext cx="1362423" cy="4603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2911633" y="3191693"/>
          <a:ext cx="2701187" cy="2743200"/>
        </p:xfrm>
        <a:graphic>
          <a:graphicData uri="http://schemas.openxmlformats.org/drawingml/2006/table">
            <a:tbl>
              <a:tblPr firstRow="1" firstCol="1">
                <a:tableStyleId>{2D5ABB26-0587-4C30-8999-92F81FD0307C}</a:tableStyleId>
              </a:tblPr>
              <a:tblGrid>
                <a:gridCol w="540237"/>
                <a:gridCol w="532979"/>
                <a:gridCol w="547497"/>
                <a:gridCol w="540237"/>
                <a:gridCol w="540237"/>
              </a:tblGrid>
              <a:tr h="460006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B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C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D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00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7030A0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rgbClr val="7030A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7030A0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rgbClr val="7030A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7030A0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rgbClr val="7030A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7030A0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rgbClr val="7030A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00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B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7030A0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rgbClr val="7030A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7030A0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rgbClr val="7030A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7030A0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rgbClr val="7030A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7030A0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rgbClr val="7030A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00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C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7030A0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rgbClr val="7030A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7030A0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rgbClr val="7030A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7030A0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rgbClr val="7030A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7030A0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rgbClr val="7030A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00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D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7030A0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rgbClr val="7030A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7030A0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rgbClr val="7030A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7030A0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rgbClr val="7030A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7030A0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rgbClr val="7030A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54" name="Connector: Elbow 53"/>
          <p:cNvCxnSpPr>
            <a:stCxn id="5" idx="4"/>
            <a:endCxn id="68" idx="0"/>
          </p:cNvCxnSpPr>
          <p:nvPr/>
        </p:nvCxnSpPr>
        <p:spPr>
          <a:xfrm rot="5400000">
            <a:off x="1167291" y="3918679"/>
            <a:ext cx="637102" cy="1846117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Smiley Face 67"/>
          <p:cNvSpPr/>
          <p:nvPr/>
        </p:nvSpPr>
        <p:spPr>
          <a:xfrm>
            <a:off x="217655" y="5160288"/>
            <a:ext cx="690256" cy="563563"/>
          </a:xfrm>
          <a:prstGeom prst="smileyFac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</a:t>
            </a:r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71" name="Table 70"/>
          <p:cNvGraphicFramePr>
            <a:graphicFrameLocks noGrp="1"/>
          </p:cNvGraphicFramePr>
          <p:nvPr/>
        </p:nvGraphicFramePr>
        <p:xfrm>
          <a:off x="6158597" y="2971800"/>
          <a:ext cx="2874870" cy="3291840"/>
        </p:xfrm>
        <a:graphic>
          <a:graphicData uri="http://schemas.openxmlformats.org/drawingml/2006/table">
            <a:tbl>
              <a:tblPr firstRow="1" firstCol="1">
                <a:tableStyleId>{2D5ABB26-0587-4C30-8999-92F81FD0307C}</a:tableStyleId>
              </a:tblPr>
              <a:tblGrid>
                <a:gridCol w="479145"/>
                <a:gridCol w="472707"/>
                <a:gridCol w="485583"/>
                <a:gridCol w="479145"/>
                <a:gridCol w="479145"/>
                <a:gridCol w="479145"/>
              </a:tblGrid>
              <a:tr h="440161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7030A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7030A0"/>
                          </a:solidFill>
                        </a:rPr>
                        <a:t>A</a:t>
                      </a:r>
                      <a:endParaRPr lang="en-US" sz="2400" dirty="0">
                        <a:solidFill>
                          <a:srgbClr val="7030A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7030A0"/>
                          </a:solidFill>
                        </a:rPr>
                        <a:t>B</a:t>
                      </a:r>
                      <a:endParaRPr lang="en-US" sz="2400" dirty="0">
                        <a:solidFill>
                          <a:srgbClr val="7030A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7030A0"/>
                          </a:solidFill>
                        </a:rPr>
                        <a:t>C</a:t>
                      </a:r>
                      <a:endParaRPr lang="en-US" sz="2400" dirty="0">
                        <a:solidFill>
                          <a:srgbClr val="7030A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7030A0"/>
                          </a:solidFill>
                        </a:rPr>
                        <a:t>D</a:t>
                      </a:r>
                      <a:endParaRPr lang="en-US" sz="2400" dirty="0">
                        <a:solidFill>
                          <a:srgbClr val="7030A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7030A0"/>
                          </a:solidFill>
                        </a:rPr>
                        <a:t>E</a:t>
                      </a:r>
                      <a:endParaRPr lang="en-US" sz="2400" dirty="0">
                        <a:solidFill>
                          <a:srgbClr val="7030A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01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7030A0"/>
                          </a:solidFill>
                        </a:rPr>
                        <a:t>A</a:t>
                      </a:r>
                      <a:endParaRPr lang="en-US" sz="2400" dirty="0">
                        <a:solidFill>
                          <a:srgbClr val="7030A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01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7030A0"/>
                          </a:solidFill>
                        </a:rPr>
                        <a:t>B</a:t>
                      </a:r>
                      <a:endParaRPr lang="en-US" sz="2400" dirty="0">
                        <a:solidFill>
                          <a:srgbClr val="7030A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01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7030A0"/>
                          </a:solidFill>
                        </a:rPr>
                        <a:t>C</a:t>
                      </a:r>
                      <a:endParaRPr lang="en-US" sz="2400" dirty="0">
                        <a:solidFill>
                          <a:srgbClr val="7030A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01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7030A0"/>
                          </a:solidFill>
                        </a:rPr>
                        <a:t>D</a:t>
                      </a:r>
                      <a:endParaRPr lang="en-US" sz="2400" dirty="0">
                        <a:solidFill>
                          <a:srgbClr val="7030A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01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7030A0"/>
                          </a:solidFill>
                        </a:rPr>
                        <a:t>E</a:t>
                      </a:r>
                      <a:endParaRPr lang="en-US" sz="2400" dirty="0">
                        <a:solidFill>
                          <a:srgbClr val="7030A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12"/>
          <a:stretch>
            <a:fillRect/>
          </a:stretch>
        </p:blipFill>
        <p:spPr>
          <a:xfrm flipH="1">
            <a:off x="0" y="0"/>
            <a:ext cx="1669143" cy="1841873"/>
          </a:xfrm>
          <a:prstGeom prst="rect">
            <a:avLst/>
          </a:prstGeom>
        </p:spPr>
      </p:pic>
      <p:sp>
        <p:nvSpPr>
          <p:cNvPr id="26" name="Arrow: Down 27"/>
          <p:cNvSpPr/>
          <p:nvPr/>
        </p:nvSpPr>
        <p:spPr>
          <a:xfrm rot="16032900">
            <a:off x="5732369" y="4373989"/>
            <a:ext cx="408860" cy="4242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68" grpId="0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12634"/>
          <a:ext cx="9144000" cy="6861109"/>
          <a:chOff x="0" y="12634"/>
          <a:chExt cx="9144000" cy="6861109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t="1112" b="40919"/>
          <a:stretch>
            <a:fillRect/>
          </a:stretch>
        </p:blipFill>
        <p:spPr>
          <a:xfrm>
            <a:off x="0" y="0"/>
            <a:ext cx="1006996" cy="1459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85331" y="465580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Georgia" panose="02040502050405020303" pitchFamily="18" charset="0"/>
              </a:rPr>
              <a:t>Delete Vertex</a:t>
            </a:r>
            <a:endParaRPr lang="en-US" sz="2800" dirty="0">
              <a:solidFill>
                <a:schemeClr val="accent1"/>
              </a:solidFill>
              <a:latin typeface="Georgia" panose="02040502050405020303" pitchFamily="18" charset="0"/>
            </a:endParaRPr>
          </a:p>
        </p:txBody>
      </p:sp>
      <p:sp>
        <p:nvSpPr>
          <p:cNvPr id="7" name="Content Placeholder 2"/>
          <p:cNvSpPr txBox="1"/>
          <p:nvPr/>
        </p:nvSpPr>
        <p:spPr>
          <a:xfrm>
            <a:off x="3569094" y="1295400"/>
            <a:ext cx="4889105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92D050"/>
                </a:solidFill>
                <a:latin typeface="Georgia" panose="02040502050405020303" pitchFamily="18" charset="0"/>
              </a:rPr>
              <a:t>R</a:t>
            </a:r>
            <a:r>
              <a:rPr lang="en-US" sz="2000" b="1" dirty="0">
                <a:solidFill>
                  <a:srgbClr val="92D050"/>
                </a:solidFill>
                <a:latin typeface="Georgia" panose="02040502050405020303" pitchFamily="18" charset="0"/>
              </a:rPr>
              <a:t>emoving a specific node or vertex </a:t>
            </a:r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from a graph. </a:t>
            </a:r>
            <a:r>
              <a:rPr lang="en-US" sz="2000" dirty="0">
                <a:solidFill>
                  <a:srgbClr val="FF0000"/>
                </a:solidFill>
                <a:latin typeface="Georgia" panose="02040502050405020303" pitchFamily="18" charset="0"/>
              </a:rPr>
              <a:t>Decreasing the matrix's size </a:t>
            </a:r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by one at the row and column levels.</a:t>
            </a:r>
            <a:endParaRPr lang="en-US" sz="20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475386" y="1806219"/>
            <a:ext cx="7067843" cy="1874630"/>
            <a:chOff x="3448543" y="4219812"/>
            <a:chExt cx="7022216" cy="1874630"/>
          </a:xfrm>
        </p:grpSpPr>
        <p:sp>
          <p:nvSpPr>
            <p:cNvPr id="4" name="Smiley Face 3"/>
            <p:cNvSpPr/>
            <p:nvPr/>
          </p:nvSpPr>
          <p:spPr>
            <a:xfrm>
              <a:off x="5295900" y="4219812"/>
              <a:ext cx="685800" cy="609600"/>
            </a:xfrm>
            <a:prstGeom prst="smileyFac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" name="Smiley Face 1"/>
            <p:cNvSpPr/>
            <p:nvPr/>
          </p:nvSpPr>
          <p:spPr>
            <a:xfrm>
              <a:off x="3448543" y="4265849"/>
              <a:ext cx="685800" cy="609600"/>
            </a:xfrm>
            <a:prstGeom prst="smileyFac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3448543" y="4308879"/>
              <a:ext cx="7022216" cy="1785563"/>
              <a:chOff x="3453526" y="4309086"/>
              <a:chExt cx="7022218" cy="1785563"/>
            </a:xfrm>
          </p:grpSpPr>
          <p:sp>
            <p:nvSpPr>
              <p:cNvPr id="5" name="Smiley Face 4"/>
              <p:cNvSpPr/>
              <p:nvPr/>
            </p:nvSpPr>
            <p:spPr>
              <a:xfrm>
                <a:off x="5201143" y="5485049"/>
                <a:ext cx="685800" cy="609600"/>
              </a:xfrm>
              <a:prstGeom prst="smileyFac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 D</a:t>
                </a:r>
                <a:endParaRPr lang="en-US" b="1" dirty="0">
                  <a:solidFill>
                    <a:schemeClr val="bg1"/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8" name="Smiley Face 7"/>
              <p:cNvSpPr/>
              <p:nvPr/>
            </p:nvSpPr>
            <p:spPr>
              <a:xfrm>
                <a:off x="3453526" y="5485049"/>
                <a:ext cx="685800" cy="609600"/>
              </a:xfrm>
              <a:prstGeom prst="smileyFac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C</a:t>
                </a:r>
                <a:endParaRPr lang="en-US" b="1" dirty="0">
                  <a:solidFill>
                    <a:schemeClr val="bg1"/>
                  </a:solidFill>
                  <a:latin typeface="Georgia" panose="02040502050405020303" pitchFamily="18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8" idx="6"/>
                <a:endCxn id="5" idx="2"/>
              </p:cNvCxnSpPr>
              <p:nvPr/>
            </p:nvCxnSpPr>
            <p:spPr>
              <a:xfrm>
                <a:off x="4139326" y="5789849"/>
                <a:ext cx="106181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3629080" y="4420573"/>
                <a:ext cx="4831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A</a:t>
                </a:r>
                <a:endParaRPr lang="en-US" b="1" dirty="0">
                  <a:solidFill>
                    <a:schemeClr val="bg1"/>
                  </a:solidFill>
                  <a:latin typeface="Georgia" panose="02040502050405020303" pitchFamily="18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8" idx="7"/>
                <a:endCxn id="4" idx="4"/>
              </p:cNvCxnSpPr>
              <p:nvPr/>
            </p:nvCxnSpPr>
            <p:spPr>
              <a:xfrm flipV="1">
                <a:off x="4038893" y="4829412"/>
                <a:ext cx="1599908" cy="7449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5481712" y="4356615"/>
                <a:ext cx="49940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B</a:t>
                </a:r>
                <a:endParaRPr lang="en-US" b="1" dirty="0">
                  <a:solidFill>
                    <a:schemeClr val="bg1"/>
                  </a:solidFill>
                  <a:latin typeface="Georgia" panose="02040502050405020303" pitchFamily="18" charset="0"/>
                </a:endParaRPr>
              </a:p>
            </p:txBody>
          </p:sp>
          <p:cxnSp>
            <p:nvCxnSpPr>
              <p:cNvPr id="23" name="Straight Arrow Connector 22"/>
              <p:cNvCxnSpPr>
                <a:endCxn id="4" idx="1"/>
              </p:cNvCxnSpPr>
              <p:nvPr/>
            </p:nvCxnSpPr>
            <p:spPr>
              <a:xfrm flipV="1">
                <a:off x="4134344" y="4309086"/>
                <a:ext cx="1261991" cy="1840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>
                <a:stCxn id="4" idx="3"/>
                <a:endCxn id="2" idx="5"/>
              </p:cNvCxnSpPr>
              <p:nvPr/>
            </p:nvCxnSpPr>
            <p:spPr>
              <a:xfrm flipH="1">
                <a:off x="4033910" y="4740138"/>
                <a:ext cx="1362423" cy="4603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3237138" y="3029651"/>
          <a:ext cx="2819931" cy="2743200"/>
        </p:xfrm>
        <a:graphic>
          <a:graphicData uri="http://schemas.openxmlformats.org/drawingml/2006/table">
            <a:tbl>
              <a:tblPr firstRow="1" firstCol="1">
                <a:tableStyleId>{2D5ABB26-0587-4C30-8999-92F81FD0307C}</a:tableStyleId>
              </a:tblPr>
              <a:tblGrid>
                <a:gridCol w="563986"/>
                <a:gridCol w="556409"/>
                <a:gridCol w="571564"/>
                <a:gridCol w="563986"/>
                <a:gridCol w="563986"/>
              </a:tblGrid>
              <a:tr h="527367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A</a:t>
                      </a:r>
                      <a:endParaRPr 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B</a:t>
                      </a:r>
                      <a:endParaRPr 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C</a:t>
                      </a:r>
                      <a:endParaRPr 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D</a:t>
                      </a:r>
                      <a:endParaRPr 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36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A</a:t>
                      </a:r>
                      <a:endParaRPr 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36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B</a:t>
                      </a:r>
                      <a:endParaRPr 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36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C</a:t>
                      </a:r>
                      <a:endParaRPr 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36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D</a:t>
                      </a:r>
                      <a:endParaRPr 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457200" y="4220178"/>
            <a:ext cx="7067843" cy="1874630"/>
            <a:chOff x="3448543" y="4219812"/>
            <a:chExt cx="7022216" cy="1874630"/>
          </a:xfrm>
        </p:grpSpPr>
        <p:sp>
          <p:nvSpPr>
            <p:cNvPr id="12" name="Smiley Face 11"/>
            <p:cNvSpPr/>
            <p:nvPr/>
          </p:nvSpPr>
          <p:spPr>
            <a:xfrm>
              <a:off x="5295900" y="4219812"/>
              <a:ext cx="685800" cy="609600"/>
            </a:xfrm>
            <a:prstGeom prst="smileyFac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3" name="Smiley Face 12"/>
            <p:cNvSpPr/>
            <p:nvPr/>
          </p:nvSpPr>
          <p:spPr>
            <a:xfrm>
              <a:off x="3448543" y="4265849"/>
              <a:ext cx="685800" cy="609600"/>
            </a:xfrm>
            <a:prstGeom prst="smileyFac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3448543" y="4308879"/>
              <a:ext cx="7022216" cy="1785563"/>
              <a:chOff x="3453526" y="4309086"/>
              <a:chExt cx="7022218" cy="1785563"/>
            </a:xfrm>
          </p:grpSpPr>
          <p:sp>
            <p:nvSpPr>
              <p:cNvPr id="18" name="Smiley Face 17"/>
              <p:cNvSpPr/>
              <p:nvPr/>
            </p:nvSpPr>
            <p:spPr>
              <a:xfrm>
                <a:off x="3453526" y="5485049"/>
                <a:ext cx="685800" cy="609600"/>
              </a:xfrm>
              <a:prstGeom prst="smileyFac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C</a:t>
                </a:r>
                <a:endParaRPr lang="en-US" b="1" dirty="0">
                  <a:solidFill>
                    <a:schemeClr val="bg1"/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3629080" y="4420573"/>
                <a:ext cx="4831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A</a:t>
                </a:r>
                <a:endParaRPr lang="en-US" b="1" dirty="0">
                  <a:solidFill>
                    <a:schemeClr val="bg1"/>
                  </a:solidFill>
                  <a:latin typeface="Georgia" panose="02040502050405020303" pitchFamily="18" charset="0"/>
                </a:endParaRPr>
              </a:p>
            </p:txBody>
          </p:sp>
          <p:cxnSp>
            <p:nvCxnSpPr>
              <p:cNvPr id="21" name="Straight Arrow Connector 20"/>
              <p:cNvCxnSpPr>
                <a:stCxn id="18" idx="7"/>
                <a:endCxn id="12" idx="4"/>
              </p:cNvCxnSpPr>
              <p:nvPr/>
            </p:nvCxnSpPr>
            <p:spPr>
              <a:xfrm flipV="1">
                <a:off x="4038893" y="4829412"/>
                <a:ext cx="1599908" cy="7449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>
                <a:off x="5481712" y="4356615"/>
                <a:ext cx="49940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B</a:t>
                </a:r>
                <a:endParaRPr lang="en-US" b="1" dirty="0">
                  <a:solidFill>
                    <a:schemeClr val="bg1"/>
                  </a:solidFill>
                  <a:latin typeface="Georgia" panose="02040502050405020303" pitchFamily="18" charset="0"/>
                </a:endParaRPr>
              </a:p>
            </p:txBody>
          </p:sp>
          <p:cxnSp>
            <p:nvCxnSpPr>
              <p:cNvPr id="25" name="Straight Arrow Connector 24"/>
              <p:cNvCxnSpPr>
                <a:endCxn id="12" idx="1"/>
              </p:cNvCxnSpPr>
              <p:nvPr/>
            </p:nvCxnSpPr>
            <p:spPr>
              <a:xfrm flipV="1">
                <a:off x="4134344" y="4309086"/>
                <a:ext cx="1261991" cy="1840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stCxn id="12" idx="3"/>
                <a:endCxn id="13" idx="5"/>
              </p:cNvCxnSpPr>
              <p:nvPr/>
            </p:nvCxnSpPr>
            <p:spPr>
              <a:xfrm flipH="1">
                <a:off x="4033910" y="4740138"/>
                <a:ext cx="1362423" cy="4603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" name="Arrow: Down 26"/>
          <p:cNvSpPr/>
          <p:nvPr/>
        </p:nvSpPr>
        <p:spPr>
          <a:xfrm>
            <a:off x="1419597" y="3766768"/>
            <a:ext cx="408860" cy="424232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Down 27"/>
          <p:cNvSpPr/>
          <p:nvPr/>
        </p:nvSpPr>
        <p:spPr>
          <a:xfrm rot="16032900">
            <a:off x="6193120" y="4222556"/>
            <a:ext cx="408860" cy="4242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" name="Table 29"/>
          <p:cNvGraphicFramePr>
            <a:graphicFrameLocks noGrp="1"/>
          </p:cNvGraphicFramePr>
          <p:nvPr/>
        </p:nvGraphicFramePr>
        <p:xfrm>
          <a:off x="6738031" y="3376049"/>
          <a:ext cx="2133600" cy="2194560"/>
        </p:xfrm>
        <a:graphic>
          <a:graphicData uri="http://schemas.openxmlformats.org/drawingml/2006/table">
            <a:tbl>
              <a:tblPr firstRow="1" firstCol="1">
                <a:tableStyleId>{2D5ABB26-0587-4C30-8999-92F81FD0307C}</a:tableStyleId>
              </a:tblPr>
              <a:tblGrid>
                <a:gridCol w="533400"/>
                <a:gridCol w="526233"/>
                <a:gridCol w="540567"/>
                <a:gridCol w="533400"/>
              </a:tblGrid>
              <a:tr h="344011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A</a:t>
                      </a:r>
                      <a:endParaRPr lang="en-US" sz="24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B</a:t>
                      </a:r>
                      <a:endParaRPr lang="en-US" sz="24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C</a:t>
                      </a:r>
                      <a:endParaRPr lang="en-US" sz="24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A</a:t>
                      </a:r>
                      <a:endParaRPr lang="en-US" sz="24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B</a:t>
                      </a:r>
                      <a:endParaRPr lang="en-US" sz="24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C</a:t>
                      </a:r>
                      <a:endParaRPr lang="en-US" sz="24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7" grpId="0" animBg="1"/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12634"/>
          <a:ext cx="9144000" cy="6861109"/>
          <a:chOff x="0" y="12634"/>
          <a:chExt cx="9144000" cy="6861109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38" t="-3334" r="9375" b="41111"/>
          <a:stretch>
            <a:fillRect/>
          </a:stretch>
        </p:blipFill>
        <p:spPr>
          <a:xfrm>
            <a:off x="0" y="-123975"/>
            <a:ext cx="1062096" cy="20077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38600" y="618289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Georgia" panose="02040502050405020303" pitchFamily="18" charset="0"/>
              </a:rPr>
              <a:t>Insert Edge</a:t>
            </a:r>
            <a:endParaRPr lang="en-US" sz="2800" dirty="0">
              <a:solidFill>
                <a:schemeClr val="accent1"/>
              </a:solidFill>
              <a:latin typeface="Georgia" panose="02040502050405020303" pitchFamily="18" charset="0"/>
            </a:endParaRPr>
          </a:p>
        </p:txBody>
      </p:sp>
      <p:sp>
        <p:nvSpPr>
          <p:cNvPr id="7" name="Content Placeholder 2"/>
          <p:cNvSpPr txBox="1"/>
          <p:nvPr/>
        </p:nvSpPr>
        <p:spPr>
          <a:xfrm>
            <a:off x="2743200" y="1295400"/>
            <a:ext cx="5486400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  <a:latin typeface="Georgia" panose="02040502050405020303" pitchFamily="18" charset="0"/>
              </a:rPr>
              <a:t>A</a:t>
            </a:r>
            <a:r>
              <a:rPr lang="en-US" sz="2000" b="1" dirty="0">
                <a:solidFill>
                  <a:srgbClr val="00B050"/>
                </a:solidFill>
                <a:latin typeface="Georgia" panose="02040502050405020303" pitchFamily="18" charset="0"/>
              </a:rPr>
              <a:t>dd an arc or </a:t>
            </a:r>
            <a:r>
              <a:rPr lang="en-US" b="1" dirty="0">
                <a:solidFill>
                  <a:srgbClr val="00B050"/>
                </a:solidFill>
                <a:latin typeface="Georgia" panose="02040502050405020303" pitchFamily="18" charset="0"/>
              </a:rPr>
              <a:t>edge. </a:t>
            </a:r>
            <a:r>
              <a:rPr lang="en-US" b="1" dirty="0">
                <a:solidFill>
                  <a:schemeClr val="bg1"/>
                </a:solidFill>
                <a:latin typeface="Georgia" panose="02040502050405020303" pitchFamily="18" charset="0"/>
              </a:rPr>
              <a:t>Then </a:t>
            </a: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Matrix also effect.</a:t>
            </a:r>
            <a:endParaRPr lang="en-US" dirty="0">
              <a:solidFill>
                <a:srgbClr val="92D050"/>
              </a:solidFill>
              <a:latin typeface="Georgia" panose="02040502050405020303" pitchFamily="18" charset="0"/>
            </a:endParaRPr>
          </a:p>
        </p:txBody>
      </p:sp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5046630" y="2984667"/>
          <a:ext cx="3200400" cy="2743200"/>
        </p:xfrm>
        <a:graphic>
          <a:graphicData uri="http://schemas.openxmlformats.org/drawingml/2006/table">
            <a:tbl>
              <a:tblPr firstRow="1" firstCol="1">
                <a:tableStyleId>{2D5ABB26-0587-4C30-8999-92F81FD0307C}</a:tableStyleId>
              </a:tblPr>
              <a:tblGrid>
                <a:gridCol w="640080"/>
                <a:gridCol w="631480"/>
                <a:gridCol w="648680"/>
                <a:gridCol w="640080"/>
                <a:gridCol w="640080"/>
              </a:tblGrid>
              <a:tr h="344011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A</a:t>
                      </a:r>
                      <a:endParaRPr 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B</a:t>
                      </a:r>
                      <a:endParaRPr 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C</a:t>
                      </a:r>
                      <a:endParaRPr 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D</a:t>
                      </a:r>
                      <a:endParaRPr 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A</a:t>
                      </a:r>
                      <a:endParaRPr 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B</a:t>
                      </a:r>
                      <a:endParaRPr 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C</a:t>
                      </a:r>
                      <a:endParaRPr 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D</a:t>
                      </a:r>
                      <a:endParaRPr 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20" name="Group 19"/>
          <p:cNvGrpSpPr/>
          <p:nvPr/>
        </p:nvGrpSpPr>
        <p:grpSpPr>
          <a:xfrm>
            <a:off x="295937" y="4609784"/>
            <a:ext cx="7067843" cy="1880980"/>
            <a:chOff x="1390356" y="2895600"/>
            <a:chExt cx="7067843" cy="1880980"/>
          </a:xfrm>
        </p:grpSpPr>
        <p:grpSp>
          <p:nvGrpSpPr>
            <p:cNvPr id="49" name="Group 48"/>
            <p:cNvGrpSpPr/>
            <p:nvPr/>
          </p:nvGrpSpPr>
          <p:grpSpPr>
            <a:xfrm>
              <a:off x="1390356" y="2895600"/>
              <a:ext cx="7067843" cy="1874630"/>
              <a:chOff x="3448543" y="4219812"/>
              <a:chExt cx="7022216" cy="1874630"/>
            </a:xfrm>
          </p:grpSpPr>
          <p:sp>
            <p:nvSpPr>
              <p:cNvPr id="4" name="Smiley Face 3"/>
              <p:cNvSpPr/>
              <p:nvPr/>
            </p:nvSpPr>
            <p:spPr>
              <a:xfrm>
                <a:off x="5295900" y="4219812"/>
                <a:ext cx="685800" cy="609600"/>
              </a:xfrm>
              <a:prstGeom prst="smileyFac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2" name="Smiley Face 1"/>
              <p:cNvSpPr/>
              <p:nvPr/>
            </p:nvSpPr>
            <p:spPr>
              <a:xfrm>
                <a:off x="3448543" y="4265849"/>
                <a:ext cx="685800" cy="609600"/>
              </a:xfrm>
              <a:prstGeom prst="smileyFac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8" name="Group 47"/>
              <p:cNvGrpSpPr/>
              <p:nvPr/>
            </p:nvGrpSpPr>
            <p:grpSpPr>
              <a:xfrm>
                <a:off x="3448543" y="4308879"/>
                <a:ext cx="7022216" cy="1785563"/>
                <a:chOff x="3453526" y="4309086"/>
                <a:chExt cx="7022218" cy="1785563"/>
              </a:xfrm>
            </p:grpSpPr>
            <p:sp>
              <p:nvSpPr>
                <p:cNvPr id="5" name="Smiley Face 4"/>
                <p:cNvSpPr/>
                <p:nvPr/>
              </p:nvSpPr>
              <p:spPr>
                <a:xfrm>
                  <a:off x="5201143" y="5485049"/>
                  <a:ext cx="685800" cy="609600"/>
                </a:xfrm>
                <a:prstGeom prst="smileyFace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b="1" dirty="0">
                      <a:solidFill>
                        <a:schemeClr val="bg1"/>
                      </a:solidFill>
                      <a:latin typeface="Georgia" panose="02040502050405020303" pitchFamily="18" charset="0"/>
                    </a:rPr>
                    <a:t> D</a:t>
                  </a:r>
                  <a:endParaRPr lang="en-US" b="1" dirty="0">
                    <a:solidFill>
                      <a:schemeClr val="bg1"/>
                    </a:solidFill>
                    <a:latin typeface="Georgia" panose="02040502050405020303" pitchFamily="18" charset="0"/>
                  </a:endParaRPr>
                </a:p>
              </p:txBody>
            </p:sp>
            <p:sp>
              <p:nvSpPr>
                <p:cNvPr id="8" name="Smiley Face 7"/>
                <p:cNvSpPr/>
                <p:nvPr/>
              </p:nvSpPr>
              <p:spPr>
                <a:xfrm>
                  <a:off x="3453526" y="5485049"/>
                  <a:ext cx="685800" cy="609600"/>
                </a:xfrm>
                <a:prstGeom prst="smileyFace">
                  <a:avLst/>
                </a:prstGeom>
                <a:solidFill>
                  <a:schemeClr val="bg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b="1" dirty="0">
                      <a:solidFill>
                        <a:schemeClr val="bg1"/>
                      </a:solidFill>
                      <a:latin typeface="Georgia" panose="02040502050405020303" pitchFamily="18" charset="0"/>
                    </a:rPr>
                    <a:t>C</a:t>
                  </a:r>
                  <a:endParaRPr lang="en-US" b="1" dirty="0">
                    <a:solidFill>
                      <a:schemeClr val="bg1"/>
                    </a:solidFill>
                    <a:latin typeface="Georgia" panose="02040502050405020303" pitchFamily="18" charset="0"/>
                  </a:endParaRPr>
                </a:p>
              </p:txBody>
            </p:sp>
            <p:cxnSp>
              <p:nvCxnSpPr>
                <p:cNvPr id="10" name="Straight Arrow Connector 9"/>
                <p:cNvCxnSpPr>
                  <a:stCxn id="8" idx="6"/>
                  <a:endCxn id="5" idx="2"/>
                </p:cNvCxnSpPr>
                <p:nvPr/>
              </p:nvCxnSpPr>
              <p:spPr>
                <a:xfrm>
                  <a:off x="4139326" y="5789849"/>
                  <a:ext cx="1061818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TextBox 13"/>
                <p:cNvSpPr txBox="1"/>
                <p:nvPr/>
              </p:nvSpPr>
              <p:spPr>
                <a:xfrm>
                  <a:off x="3629080" y="4420573"/>
                  <a:ext cx="48317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bg1"/>
                      </a:solidFill>
                      <a:latin typeface="Georgia" panose="02040502050405020303" pitchFamily="18" charset="0"/>
                    </a:rPr>
                    <a:t>A</a:t>
                  </a:r>
                  <a:endParaRPr lang="en-US" b="1" dirty="0">
                    <a:solidFill>
                      <a:schemeClr val="bg1"/>
                    </a:solidFill>
                    <a:latin typeface="Georgia" panose="02040502050405020303" pitchFamily="18" charset="0"/>
                  </a:endParaRPr>
                </a:p>
              </p:txBody>
            </p:sp>
            <p:cxnSp>
              <p:nvCxnSpPr>
                <p:cNvPr id="11" name="Straight Arrow Connector 10"/>
                <p:cNvCxnSpPr>
                  <a:stCxn id="8" idx="7"/>
                  <a:endCxn id="4" idx="4"/>
                </p:cNvCxnSpPr>
                <p:nvPr/>
              </p:nvCxnSpPr>
              <p:spPr>
                <a:xfrm flipV="1">
                  <a:off x="4038893" y="4829412"/>
                  <a:ext cx="1599908" cy="74491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/>
                <p:cNvSpPr txBox="1"/>
                <p:nvPr/>
              </p:nvSpPr>
              <p:spPr>
                <a:xfrm>
                  <a:off x="5481712" y="4356615"/>
                  <a:ext cx="499403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b="1" dirty="0">
                      <a:solidFill>
                        <a:schemeClr val="bg1"/>
                      </a:solidFill>
                      <a:latin typeface="Georgia" panose="02040502050405020303" pitchFamily="18" charset="0"/>
                    </a:rPr>
                    <a:t>B</a:t>
                  </a:r>
                  <a:endParaRPr lang="en-US" b="1" dirty="0">
                    <a:solidFill>
                      <a:schemeClr val="bg1"/>
                    </a:solidFill>
                    <a:latin typeface="Georgia" panose="02040502050405020303" pitchFamily="18" charset="0"/>
                  </a:endParaRPr>
                </a:p>
              </p:txBody>
            </p:sp>
            <p:cxnSp>
              <p:nvCxnSpPr>
                <p:cNvPr id="23" name="Straight Arrow Connector 22"/>
                <p:cNvCxnSpPr>
                  <a:endCxn id="4" idx="1"/>
                </p:cNvCxnSpPr>
                <p:nvPr/>
              </p:nvCxnSpPr>
              <p:spPr>
                <a:xfrm flipV="1">
                  <a:off x="4134344" y="4309086"/>
                  <a:ext cx="1261991" cy="18401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/>
                <p:cNvCxnSpPr>
                  <a:stCxn id="4" idx="3"/>
                  <a:endCxn id="2" idx="5"/>
                </p:cNvCxnSpPr>
                <p:nvPr/>
              </p:nvCxnSpPr>
              <p:spPr>
                <a:xfrm flipH="1">
                  <a:off x="4033910" y="4740138"/>
                  <a:ext cx="1362423" cy="4603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54" name="Connector: Elbow 53"/>
            <p:cNvCxnSpPr>
              <a:stCxn id="5" idx="4"/>
              <a:endCxn id="8" idx="4"/>
            </p:cNvCxnSpPr>
            <p:nvPr/>
          </p:nvCxnSpPr>
          <p:spPr>
            <a:xfrm rot="5400000">
              <a:off x="2614970" y="3890744"/>
              <a:ext cx="12700" cy="1758972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7010400" y="5252308"/>
            <a:ext cx="574453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1</a:t>
            </a:r>
            <a:endParaRPr lang="en-US" b="1" dirty="0"/>
          </a:p>
        </p:txBody>
      </p:sp>
      <p:grpSp>
        <p:nvGrpSpPr>
          <p:cNvPr id="21" name="Group 20"/>
          <p:cNvGrpSpPr/>
          <p:nvPr/>
        </p:nvGrpSpPr>
        <p:grpSpPr>
          <a:xfrm>
            <a:off x="295937" y="2406120"/>
            <a:ext cx="7022216" cy="1874630"/>
            <a:chOff x="3448543" y="4219812"/>
            <a:chExt cx="7022216" cy="1874630"/>
          </a:xfrm>
        </p:grpSpPr>
        <p:sp>
          <p:nvSpPr>
            <p:cNvPr id="22" name="Smiley Face 21"/>
            <p:cNvSpPr/>
            <p:nvPr/>
          </p:nvSpPr>
          <p:spPr>
            <a:xfrm>
              <a:off x="5295900" y="4219812"/>
              <a:ext cx="685800" cy="609600"/>
            </a:xfrm>
            <a:prstGeom prst="smileyFac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5" name="Smiley Face 24"/>
            <p:cNvSpPr/>
            <p:nvPr/>
          </p:nvSpPr>
          <p:spPr>
            <a:xfrm>
              <a:off x="3448543" y="4265849"/>
              <a:ext cx="685800" cy="609600"/>
            </a:xfrm>
            <a:prstGeom prst="smileyFac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448543" y="4308879"/>
              <a:ext cx="7022216" cy="1785563"/>
              <a:chOff x="3453525" y="4309086"/>
              <a:chExt cx="7022216" cy="1785563"/>
            </a:xfrm>
          </p:grpSpPr>
          <p:sp>
            <p:nvSpPr>
              <p:cNvPr id="27" name="Smiley Face 26"/>
              <p:cNvSpPr/>
              <p:nvPr/>
            </p:nvSpPr>
            <p:spPr>
              <a:xfrm>
                <a:off x="5201143" y="5485049"/>
                <a:ext cx="685800" cy="609600"/>
              </a:xfrm>
              <a:prstGeom prst="smileyFac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 D</a:t>
                </a:r>
                <a:endParaRPr lang="en-US" b="1" dirty="0">
                  <a:solidFill>
                    <a:schemeClr val="bg1"/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28" name="Smiley Face 27"/>
              <p:cNvSpPr/>
              <p:nvPr/>
            </p:nvSpPr>
            <p:spPr>
              <a:xfrm>
                <a:off x="3453525" y="5485049"/>
                <a:ext cx="685800" cy="609600"/>
              </a:xfrm>
              <a:prstGeom prst="smileyFac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C</a:t>
                </a:r>
                <a:endParaRPr lang="en-US" b="1" dirty="0">
                  <a:solidFill>
                    <a:schemeClr val="bg1"/>
                  </a:solidFill>
                  <a:latin typeface="Georgia" panose="02040502050405020303" pitchFamily="18" charset="0"/>
                </a:endParaRPr>
              </a:p>
            </p:txBody>
          </p:sp>
          <p:cxnSp>
            <p:nvCxnSpPr>
              <p:cNvPr id="29" name="Straight Arrow Connector 28"/>
              <p:cNvCxnSpPr>
                <a:stCxn id="28" idx="6"/>
                <a:endCxn id="27" idx="2"/>
              </p:cNvCxnSpPr>
              <p:nvPr/>
            </p:nvCxnSpPr>
            <p:spPr>
              <a:xfrm>
                <a:off x="4139325" y="5789849"/>
                <a:ext cx="106181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/>
              <p:cNvSpPr txBox="1"/>
              <p:nvPr/>
            </p:nvSpPr>
            <p:spPr>
              <a:xfrm>
                <a:off x="3629079" y="4420573"/>
                <a:ext cx="4831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A</a:t>
                </a:r>
                <a:endParaRPr lang="en-US" b="1" dirty="0">
                  <a:solidFill>
                    <a:schemeClr val="bg1"/>
                  </a:solidFill>
                  <a:latin typeface="Georgia" panose="02040502050405020303" pitchFamily="18" charset="0"/>
                </a:endParaRPr>
              </a:p>
            </p:txBody>
          </p:sp>
          <p:cxnSp>
            <p:nvCxnSpPr>
              <p:cNvPr id="31" name="Straight Arrow Connector 30"/>
              <p:cNvCxnSpPr>
                <a:stCxn id="28" idx="7"/>
                <a:endCxn id="22" idx="4"/>
              </p:cNvCxnSpPr>
              <p:nvPr/>
            </p:nvCxnSpPr>
            <p:spPr>
              <a:xfrm flipV="1">
                <a:off x="4038892" y="4829412"/>
                <a:ext cx="1599908" cy="7449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/>
              <p:cNvSpPr txBox="1"/>
              <p:nvPr/>
            </p:nvSpPr>
            <p:spPr>
              <a:xfrm>
                <a:off x="5481711" y="4356615"/>
                <a:ext cx="49940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B</a:t>
                </a:r>
                <a:endParaRPr lang="en-US" b="1" dirty="0">
                  <a:solidFill>
                    <a:schemeClr val="bg1"/>
                  </a:solidFill>
                  <a:latin typeface="Georgia" panose="02040502050405020303" pitchFamily="18" charset="0"/>
                </a:endParaRPr>
              </a:p>
            </p:txBody>
          </p:sp>
          <p:cxnSp>
            <p:nvCxnSpPr>
              <p:cNvPr id="33" name="Straight Arrow Connector 32"/>
              <p:cNvCxnSpPr>
                <a:endCxn id="22" idx="1"/>
              </p:cNvCxnSpPr>
              <p:nvPr/>
            </p:nvCxnSpPr>
            <p:spPr>
              <a:xfrm flipV="1">
                <a:off x="4134343" y="4309086"/>
                <a:ext cx="1261990" cy="1840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>
                <a:stCxn id="22" idx="3"/>
                <a:endCxn id="25" idx="5"/>
              </p:cNvCxnSpPr>
              <p:nvPr/>
            </p:nvCxnSpPr>
            <p:spPr>
              <a:xfrm flipH="1">
                <a:off x="4033910" y="4740138"/>
                <a:ext cx="1362423" cy="4603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Arrow: Down 34"/>
          <p:cNvSpPr/>
          <p:nvPr/>
        </p:nvSpPr>
        <p:spPr>
          <a:xfrm>
            <a:off x="1306903" y="4176767"/>
            <a:ext cx="296178" cy="35900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 animBg="1"/>
      <p:bldP spid="3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12634"/>
          <a:ext cx="9144000" cy="6861109"/>
          <a:chOff x="0" y="12634"/>
          <a:chExt cx="9144000" cy="6861109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t="1112" b="50928"/>
          <a:stretch>
            <a:fillRect/>
          </a:stretch>
        </p:blipFill>
        <p:spPr>
          <a:xfrm>
            <a:off x="0" y="0"/>
            <a:ext cx="1378961" cy="16533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67200" y="994390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Georgia" panose="02040502050405020303" pitchFamily="18" charset="0"/>
              </a:rPr>
              <a:t>Delete Edge</a:t>
            </a:r>
            <a:endParaRPr lang="en-US" sz="2800" dirty="0">
              <a:solidFill>
                <a:schemeClr val="accent1"/>
              </a:solidFill>
              <a:latin typeface="Georgia" panose="02040502050405020303" pitchFamily="18" charset="0"/>
            </a:endParaRPr>
          </a:p>
        </p:txBody>
      </p:sp>
      <p:sp>
        <p:nvSpPr>
          <p:cNvPr id="7" name="Content Placeholder 2"/>
          <p:cNvSpPr txBox="1"/>
          <p:nvPr/>
        </p:nvSpPr>
        <p:spPr>
          <a:xfrm>
            <a:off x="3504387" y="1957387"/>
            <a:ext cx="4742643" cy="68724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00B050"/>
                </a:solidFill>
                <a:latin typeface="Georgia" panose="02040502050405020303" pitchFamily="18" charset="0"/>
              </a:rPr>
              <a:t>Delete an arc or </a:t>
            </a:r>
            <a:r>
              <a:rPr lang="en-US" b="1" dirty="0">
                <a:solidFill>
                  <a:srgbClr val="00B050"/>
                </a:solidFill>
                <a:latin typeface="Georgia" panose="02040502050405020303" pitchFamily="18" charset="0"/>
              </a:rPr>
              <a:t>edge. </a:t>
            </a:r>
            <a:r>
              <a:rPr lang="en-US" b="1" dirty="0">
                <a:solidFill>
                  <a:schemeClr val="bg1"/>
                </a:solidFill>
                <a:latin typeface="Georgia" panose="02040502050405020303" pitchFamily="18" charset="0"/>
              </a:rPr>
              <a:t>Then </a:t>
            </a: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Matrix also effect.</a:t>
            </a:r>
            <a:endParaRPr lang="en-US" dirty="0">
              <a:solidFill>
                <a:srgbClr val="92D050"/>
              </a:solidFill>
              <a:latin typeface="Georgia" panose="02040502050405020303" pitchFamily="18" charset="0"/>
            </a:endParaRPr>
          </a:p>
        </p:txBody>
      </p:sp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5046630" y="3000970"/>
          <a:ext cx="3200400" cy="2743200"/>
        </p:xfrm>
        <a:graphic>
          <a:graphicData uri="http://schemas.openxmlformats.org/drawingml/2006/table">
            <a:tbl>
              <a:tblPr firstRow="1" firstCol="1">
                <a:tableStyleId>{2D5ABB26-0587-4C30-8999-92F81FD0307C}</a:tableStyleId>
              </a:tblPr>
              <a:tblGrid>
                <a:gridCol w="640080"/>
                <a:gridCol w="631480"/>
                <a:gridCol w="648680"/>
                <a:gridCol w="640080"/>
                <a:gridCol w="640080"/>
              </a:tblGrid>
              <a:tr h="344011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F0"/>
                          </a:solidFill>
                        </a:rPr>
                        <a:t>A</a:t>
                      </a:r>
                      <a:endParaRPr lang="en-US" sz="2400" dirty="0">
                        <a:solidFill>
                          <a:srgbClr val="00B0F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F0"/>
                          </a:solidFill>
                        </a:rPr>
                        <a:t>B</a:t>
                      </a:r>
                      <a:endParaRPr lang="en-US" sz="2400" dirty="0">
                        <a:solidFill>
                          <a:srgbClr val="00B0F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F0"/>
                          </a:solidFill>
                        </a:rPr>
                        <a:t>C</a:t>
                      </a:r>
                      <a:endParaRPr lang="en-US" sz="2400" dirty="0">
                        <a:solidFill>
                          <a:srgbClr val="00B0F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F0"/>
                          </a:solidFill>
                        </a:rPr>
                        <a:t>D</a:t>
                      </a:r>
                      <a:endParaRPr lang="en-US" sz="2400" dirty="0">
                        <a:solidFill>
                          <a:srgbClr val="00B0F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F0"/>
                          </a:solidFill>
                        </a:rPr>
                        <a:t>A</a:t>
                      </a:r>
                      <a:endParaRPr lang="en-US" sz="2400" dirty="0">
                        <a:solidFill>
                          <a:srgbClr val="00B0F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F0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rgbClr val="00B0F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F0"/>
                          </a:solidFill>
                        </a:rPr>
                        <a:t>B</a:t>
                      </a:r>
                      <a:endParaRPr lang="en-US" sz="2400" dirty="0">
                        <a:solidFill>
                          <a:srgbClr val="00B0F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F0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rgbClr val="00B0F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F0"/>
                          </a:solidFill>
                        </a:rPr>
                        <a:t>C</a:t>
                      </a:r>
                      <a:endParaRPr lang="en-US" sz="2400" dirty="0">
                        <a:solidFill>
                          <a:srgbClr val="00B0F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F0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rgbClr val="00B0F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F0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rgbClr val="00B0F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F0"/>
                          </a:solidFill>
                        </a:rPr>
                        <a:t>D</a:t>
                      </a:r>
                      <a:endParaRPr lang="en-US" sz="2400" dirty="0">
                        <a:solidFill>
                          <a:srgbClr val="00B0F0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49" name="Group 48"/>
          <p:cNvGrpSpPr/>
          <p:nvPr/>
        </p:nvGrpSpPr>
        <p:grpSpPr>
          <a:xfrm>
            <a:off x="381000" y="4408078"/>
            <a:ext cx="7067843" cy="1874630"/>
            <a:chOff x="3448543" y="4219812"/>
            <a:chExt cx="7022216" cy="1874630"/>
          </a:xfrm>
        </p:grpSpPr>
        <p:sp>
          <p:nvSpPr>
            <p:cNvPr id="4" name="Smiley Face 3"/>
            <p:cNvSpPr/>
            <p:nvPr/>
          </p:nvSpPr>
          <p:spPr>
            <a:xfrm>
              <a:off x="5295900" y="4219812"/>
              <a:ext cx="685800" cy="609600"/>
            </a:xfrm>
            <a:prstGeom prst="smileyFac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" name="Smiley Face 1"/>
            <p:cNvSpPr/>
            <p:nvPr/>
          </p:nvSpPr>
          <p:spPr>
            <a:xfrm>
              <a:off x="3448543" y="4265849"/>
              <a:ext cx="685800" cy="609600"/>
            </a:xfrm>
            <a:prstGeom prst="smileyFac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3448543" y="4308879"/>
              <a:ext cx="7022216" cy="1785563"/>
              <a:chOff x="3453526" y="4309086"/>
              <a:chExt cx="7022218" cy="1785563"/>
            </a:xfrm>
          </p:grpSpPr>
          <p:sp>
            <p:nvSpPr>
              <p:cNvPr id="5" name="Smiley Face 4"/>
              <p:cNvSpPr/>
              <p:nvPr/>
            </p:nvSpPr>
            <p:spPr>
              <a:xfrm>
                <a:off x="5201143" y="5485049"/>
                <a:ext cx="685800" cy="609600"/>
              </a:xfrm>
              <a:prstGeom prst="smileyFac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 D</a:t>
                </a:r>
                <a:endParaRPr lang="en-US" b="1" dirty="0">
                  <a:solidFill>
                    <a:schemeClr val="bg1"/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8" name="Smiley Face 7"/>
              <p:cNvSpPr/>
              <p:nvPr/>
            </p:nvSpPr>
            <p:spPr>
              <a:xfrm>
                <a:off x="3453526" y="5485049"/>
                <a:ext cx="685800" cy="609600"/>
              </a:xfrm>
              <a:prstGeom prst="smileyFac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C</a:t>
                </a:r>
                <a:endParaRPr lang="en-US" b="1" dirty="0">
                  <a:solidFill>
                    <a:schemeClr val="bg1"/>
                  </a:solidFill>
                  <a:latin typeface="Georgia" panose="02040502050405020303" pitchFamily="18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8" idx="6"/>
                <a:endCxn id="5" idx="2"/>
              </p:cNvCxnSpPr>
              <p:nvPr/>
            </p:nvCxnSpPr>
            <p:spPr>
              <a:xfrm>
                <a:off x="4139326" y="5789849"/>
                <a:ext cx="106181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3629080" y="4420573"/>
                <a:ext cx="4831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A</a:t>
                </a:r>
                <a:endParaRPr lang="en-US" b="1" dirty="0">
                  <a:solidFill>
                    <a:schemeClr val="bg1"/>
                  </a:solidFill>
                  <a:latin typeface="Georgia" panose="02040502050405020303" pitchFamily="18" charset="0"/>
                </a:endParaRPr>
              </a:p>
            </p:txBody>
          </p:sp>
          <p:cxnSp>
            <p:nvCxnSpPr>
              <p:cNvPr id="11" name="Straight Arrow Connector 10"/>
              <p:cNvCxnSpPr>
                <a:stCxn id="8" idx="7"/>
                <a:endCxn id="4" idx="4"/>
              </p:cNvCxnSpPr>
              <p:nvPr/>
            </p:nvCxnSpPr>
            <p:spPr>
              <a:xfrm flipV="1">
                <a:off x="4038893" y="4829412"/>
                <a:ext cx="1599908" cy="7449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5481712" y="4356615"/>
                <a:ext cx="49940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B</a:t>
                </a:r>
                <a:endParaRPr lang="en-US" b="1" dirty="0">
                  <a:solidFill>
                    <a:schemeClr val="bg1"/>
                  </a:solidFill>
                  <a:latin typeface="Georgia" panose="02040502050405020303" pitchFamily="18" charset="0"/>
                </a:endParaRPr>
              </a:p>
            </p:txBody>
          </p:sp>
          <p:cxnSp>
            <p:nvCxnSpPr>
              <p:cNvPr id="23" name="Straight Arrow Connector 22"/>
              <p:cNvCxnSpPr>
                <a:endCxn id="4" idx="1"/>
              </p:cNvCxnSpPr>
              <p:nvPr/>
            </p:nvCxnSpPr>
            <p:spPr>
              <a:xfrm flipV="1">
                <a:off x="4134344" y="4309086"/>
                <a:ext cx="1261991" cy="1840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" name="TextBox 8"/>
          <p:cNvSpPr txBox="1"/>
          <p:nvPr/>
        </p:nvSpPr>
        <p:spPr>
          <a:xfrm>
            <a:off x="7010400" y="5303776"/>
            <a:ext cx="60960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0</a:t>
            </a:r>
            <a:endParaRPr lang="en-US" b="1" dirty="0"/>
          </a:p>
        </p:txBody>
      </p:sp>
      <p:grpSp>
        <p:nvGrpSpPr>
          <p:cNvPr id="21" name="Group 20"/>
          <p:cNvGrpSpPr/>
          <p:nvPr/>
        </p:nvGrpSpPr>
        <p:grpSpPr>
          <a:xfrm>
            <a:off x="381000" y="1988999"/>
            <a:ext cx="7022216" cy="1874630"/>
            <a:chOff x="3448543" y="4219812"/>
            <a:chExt cx="7022216" cy="1874630"/>
          </a:xfrm>
        </p:grpSpPr>
        <p:sp>
          <p:nvSpPr>
            <p:cNvPr id="22" name="Smiley Face 21"/>
            <p:cNvSpPr/>
            <p:nvPr/>
          </p:nvSpPr>
          <p:spPr>
            <a:xfrm>
              <a:off x="5295900" y="4219812"/>
              <a:ext cx="685800" cy="609600"/>
            </a:xfrm>
            <a:prstGeom prst="smileyFac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5" name="Smiley Face 24"/>
            <p:cNvSpPr/>
            <p:nvPr/>
          </p:nvSpPr>
          <p:spPr>
            <a:xfrm>
              <a:off x="3448543" y="4265849"/>
              <a:ext cx="685800" cy="609600"/>
            </a:xfrm>
            <a:prstGeom prst="smileyFac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448543" y="4308879"/>
              <a:ext cx="7022216" cy="1785563"/>
              <a:chOff x="3453525" y="4309086"/>
              <a:chExt cx="7022216" cy="1785563"/>
            </a:xfrm>
          </p:grpSpPr>
          <p:sp>
            <p:nvSpPr>
              <p:cNvPr id="27" name="Smiley Face 26"/>
              <p:cNvSpPr/>
              <p:nvPr/>
            </p:nvSpPr>
            <p:spPr>
              <a:xfrm>
                <a:off x="5201143" y="5485049"/>
                <a:ext cx="685800" cy="609600"/>
              </a:xfrm>
              <a:prstGeom prst="smileyFac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 D</a:t>
                </a:r>
                <a:endParaRPr lang="en-US" b="1" dirty="0">
                  <a:solidFill>
                    <a:schemeClr val="bg1"/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28" name="Smiley Face 27"/>
              <p:cNvSpPr/>
              <p:nvPr/>
            </p:nvSpPr>
            <p:spPr>
              <a:xfrm>
                <a:off x="3453525" y="5485049"/>
                <a:ext cx="685800" cy="609600"/>
              </a:xfrm>
              <a:prstGeom prst="smileyFac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C</a:t>
                </a:r>
                <a:endParaRPr lang="en-US" b="1" dirty="0">
                  <a:solidFill>
                    <a:schemeClr val="bg1"/>
                  </a:solidFill>
                  <a:latin typeface="Georgia" panose="02040502050405020303" pitchFamily="18" charset="0"/>
                </a:endParaRPr>
              </a:p>
            </p:txBody>
          </p:sp>
          <p:cxnSp>
            <p:nvCxnSpPr>
              <p:cNvPr id="29" name="Straight Arrow Connector 28"/>
              <p:cNvCxnSpPr>
                <a:stCxn id="28" idx="6"/>
                <a:endCxn id="27" idx="2"/>
              </p:cNvCxnSpPr>
              <p:nvPr/>
            </p:nvCxnSpPr>
            <p:spPr>
              <a:xfrm>
                <a:off x="4139325" y="5789849"/>
                <a:ext cx="106181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/>
              <p:cNvSpPr txBox="1"/>
              <p:nvPr/>
            </p:nvSpPr>
            <p:spPr>
              <a:xfrm>
                <a:off x="3629079" y="4420573"/>
                <a:ext cx="4831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A</a:t>
                </a:r>
                <a:endParaRPr lang="en-US" b="1" dirty="0">
                  <a:solidFill>
                    <a:schemeClr val="bg1"/>
                  </a:solidFill>
                  <a:latin typeface="Georgia" panose="02040502050405020303" pitchFamily="18" charset="0"/>
                </a:endParaRPr>
              </a:p>
            </p:txBody>
          </p:sp>
          <p:cxnSp>
            <p:nvCxnSpPr>
              <p:cNvPr id="31" name="Straight Arrow Connector 30"/>
              <p:cNvCxnSpPr>
                <a:stCxn id="28" idx="7"/>
                <a:endCxn id="22" idx="4"/>
              </p:cNvCxnSpPr>
              <p:nvPr/>
            </p:nvCxnSpPr>
            <p:spPr>
              <a:xfrm flipV="1">
                <a:off x="4038892" y="4829412"/>
                <a:ext cx="1599908" cy="7449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/>
              <p:cNvSpPr txBox="1"/>
              <p:nvPr/>
            </p:nvSpPr>
            <p:spPr>
              <a:xfrm>
                <a:off x="5481711" y="4356615"/>
                <a:ext cx="49940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B</a:t>
                </a:r>
                <a:endParaRPr lang="en-US" b="1" dirty="0">
                  <a:solidFill>
                    <a:schemeClr val="bg1"/>
                  </a:solidFill>
                  <a:latin typeface="Georgia" panose="02040502050405020303" pitchFamily="18" charset="0"/>
                </a:endParaRPr>
              </a:p>
            </p:txBody>
          </p:sp>
          <p:cxnSp>
            <p:nvCxnSpPr>
              <p:cNvPr id="33" name="Straight Arrow Connector 32"/>
              <p:cNvCxnSpPr>
                <a:endCxn id="22" idx="1"/>
              </p:cNvCxnSpPr>
              <p:nvPr/>
            </p:nvCxnSpPr>
            <p:spPr>
              <a:xfrm flipV="1">
                <a:off x="4134343" y="4309086"/>
                <a:ext cx="1261990" cy="1840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>
                <a:stCxn id="22" idx="3"/>
                <a:endCxn id="25" idx="5"/>
              </p:cNvCxnSpPr>
              <p:nvPr/>
            </p:nvCxnSpPr>
            <p:spPr>
              <a:xfrm flipH="1">
                <a:off x="4033910" y="4740138"/>
                <a:ext cx="1362423" cy="4603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Arrow: Down 34"/>
          <p:cNvSpPr/>
          <p:nvPr/>
        </p:nvSpPr>
        <p:spPr>
          <a:xfrm>
            <a:off x="1378274" y="3922729"/>
            <a:ext cx="388047" cy="485349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53"/>
          <p:cNvCxnSpPr/>
          <p:nvPr/>
        </p:nvCxnSpPr>
        <p:spPr>
          <a:xfrm rot="5400000">
            <a:off x="1591359" y="5422280"/>
            <a:ext cx="12700" cy="1758972"/>
          </a:xfrm>
          <a:prstGeom prst="bentConnector3">
            <a:avLst>
              <a:gd name="adj1" fmla="val 180000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5 0 C 0.181 0 0.25 0.069 0.25 0.125 L 0.25 0.25 E" pathEditMode="relative" ptsTypes="">
                                      <p:cBhvr>
                                        <p:cTn id="4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 animBg="1"/>
      <p:bldP spid="3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12634"/>
          <a:ext cx="9144000" cy="6861109"/>
          <a:chOff x="0" y="12634"/>
          <a:chExt cx="9144000" cy="6861109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t="1112"/>
          <a:stretch>
            <a:fillRect/>
          </a:stretch>
        </p:blipFill>
        <p:spPr>
          <a:xfrm flipH="1">
            <a:off x="7448764" y="1780789"/>
            <a:ext cx="1695236" cy="4191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922606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Georgia" panose="02040502050405020303" pitchFamily="18" charset="0"/>
              </a:rPr>
              <a:t>Types of Graphs</a:t>
            </a:r>
            <a:endParaRPr lang="en-US" sz="2800" dirty="0">
              <a:solidFill>
                <a:schemeClr val="accent1"/>
              </a:solidFill>
              <a:latin typeface="Georgia" panose="02040502050405020303" pitchFamily="18" charset="0"/>
            </a:endParaRPr>
          </a:p>
        </p:txBody>
      </p:sp>
      <p:sp>
        <p:nvSpPr>
          <p:cNvPr id="7" name="Content Placeholder 2"/>
          <p:cNvSpPr txBox="1"/>
          <p:nvPr/>
        </p:nvSpPr>
        <p:spPr>
          <a:xfrm>
            <a:off x="495300" y="1780789"/>
            <a:ext cx="5486400" cy="183077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en-US" sz="2400" dirty="0">
                <a:solidFill>
                  <a:schemeClr val="bg1"/>
                </a:solidFill>
                <a:latin typeface="Georgia" panose="02040502050405020303" pitchFamily="18" charset="0"/>
              </a:rPr>
              <a:t>Here we describe the few Types </a:t>
            </a:r>
            <a:endParaRPr lang="en-US" sz="24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r>
              <a:rPr lang="en-US" sz="2400" dirty="0">
                <a:solidFill>
                  <a:srgbClr val="00B0F0"/>
                </a:solidFill>
                <a:latin typeface="Georgia" panose="02040502050405020303" pitchFamily="18" charset="0"/>
              </a:rPr>
              <a:t>Directed</a:t>
            </a:r>
            <a:endParaRPr lang="en-US" sz="2400" dirty="0">
              <a:solidFill>
                <a:srgbClr val="00B0F0"/>
              </a:solidFill>
              <a:latin typeface="Georgia" panose="02040502050405020303" pitchFamily="18" charset="0"/>
            </a:endParaRPr>
          </a:p>
          <a:p>
            <a:r>
              <a:rPr lang="en-US" sz="2400" dirty="0">
                <a:solidFill>
                  <a:srgbClr val="00B0F0"/>
                </a:solidFill>
                <a:latin typeface="Georgia" panose="02040502050405020303" pitchFamily="18" charset="0"/>
              </a:rPr>
              <a:t>Undirected or Bi Directed </a:t>
            </a:r>
            <a:endParaRPr lang="en-US" sz="2400" dirty="0">
              <a:solidFill>
                <a:srgbClr val="00B0F0"/>
              </a:solidFill>
              <a:latin typeface="Georgia" panose="02040502050405020303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  <p:transition spd="med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12634"/>
          <a:ext cx="9144000" cy="6861109"/>
          <a:chOff x="0" y="12634"/>
          <a:chExt cx="9144000" cy="6861109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600200"/>
            <a:ext cx="2133600" cy="4023243"/>
          </a:xfrm>
          <a:prstGeom prst="rect">
            <a:avLst/>
          </a:prstGeom>
        </p:spPr>
      </p:pic>
      <p:pic>
        <p:nvPicPr>
          <p:cNvPr id="3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53" y="269953"/>
            <a:ext cx="4384814" cy="3791215"/>
          </a:xfrm>
          <a:prstGeom prst="rect">
            <a:avLst/>
          </a:prstGeom>
        </p:spPr>
      </p:pic>
      <p:pic>
        <p:nvPicPr>
          <p:cNvPr id="2" name="Picture 1" descr="Screenshot 2022-11-13 at 8.50.03 PM copy 3"/>
          <p:cNvPicPr>
            <a:picLocks noChangeAspect="1"/>
          </p:cNvPicPr>
          <p:nvPr/>
        </p:nvPicPr>
        <p:blipFill rotWithShape="1">
          <a:blip r:embed="rId3"/>
          <a:srcRect t="78889"/>
          <a:stretch>
            <a:fillRect/>
          </a:stretch>
        </p:blipFill>
        <p:spPr>
          <a:xfrm>
            <a:off x="457200" y="4343400"/>
            <a:ext cx="5955665" cy="144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0" y="1066800"/>
            <a:ext cx="458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0599" y="1980894"/>
            <a:ext cx="440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05200" y="1980894"/>
            <a:ext cx="517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82651" y="3409605"/>
            <a:ext cx="517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76356" y="3425252"/>
            <a:ext cx="517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77967" y="1914435"/>
            <a:ext cx="30366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e.g.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Node A: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rgbClr val="A42C9D"/>
                </a:solidFill>
              </a:rPr>
              <a:t>deg-(v)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b="1" dirty="0">
                <a:solidFill>
                  <a:srgbClr val="220DFF"/>
                </a:solidFill>
              </a:rPr>
              <a:t>Indegree</a:t>
            </a:r>
            <a:r>
              <a:rPr lang="en-US" dirty="0">
                <a:solidFill>
                  <a:schemeClr val="bg1"/>
                </a:solidFill>
              </a:rPr>
              <a:t>=0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rgbClr val="A42C9D"/>
                </a:solidFill>
              </a:rPr>
              <a:t>deg+(v) </a:t>
            </a:r>
            <a:r>
              <a:rPr lang="en-US" dirty="0">
                <a:solidFill>
                  <a:schemeClr val="bg1"/>
                </a:solidFill>
              </a:rPr>
              <a:t>:</a:t>
            </a:r>
            <a:r>
              <a:rPr lang="en-US" b="1" dirty="0">
                <a:solidFill>
                  <a:srgbClr val="220DFF"/>
                </a:solidFill>
              </a:rPr>
              <a:t>Outdegree</a:t>
            </a:r>
            <a:r>
              <a:rPr lang="en-US" dirty="0">
                <a:solidFill>
                  <a:schemeClr val="bg1"/>
                </a:solidFill>
              </a:rPr>
              <a:t>=2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7" grpId="0"/>
      <p:bldP spid="11" grpId="0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2438400"/>
            <a:ext cx="2235216" cy="3416065"/>
          </a:xfrm>
          <a:prstGeom prst="rect">
            <a:avLst/>
          </a:prstGeom>
        </p:spPr>
      </p:pic>
      <p:sp>
        <p:nvSpPr>
          <p:cNvPr id="7" name="Flowchart: Punched Tape 6"/>
          <p:cNvSpPr/>
          <p:nvPr/>
        </p:nvSpPr>
        <p:spPr>
          <a:xfrm>
            <a:off x="2133600" y="1524000"/>
            <a:ext cx="4201332" cy="2895600"/>
          </a:xfrm>
          <a:prstGeom prst="flowChartPunchedTape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600" dirty="0">
                <a:solidFill>
                  <a:schemeClr val="bg1"/>
                </a:solidFill>
                <a:latin typeface="Harlow Solid Italic" panose="04030604020F02020D02" pitchFamily="82" charset="0"/>
                <a:cs typeface="Times New Roman" panose="02020603050405020304" pitchFamily="18" charset="0"/>
              </a:rPr>
              <a:t>Hello!</a:t>
            </a:r>
            <a:endParaRPr lang="en-US" sz="4600" dirty="0">
              <a:solidFill>
                <a:schemeClr val="bg1"/>
              </a:solidFill>
              <a:latin typeface="Harlow Solid Italic" panose="04030604020F02020D02" pitchFamily="82" charset="0"/>
              <a:cs typeface="Times New Roman" panose="02020603050405020304" pitchFamily="18" charset="0"/>
            </a:endParaRPr>
          </a:p>
          <a:p>
            <a:pPr algn="ctr"/>
            <a:r>
              <a:rPr lang="en-US" sz="4600" dirty="0">
                <a:solidFill>
                  <a:schemeClr val="bg1"/>
                </a:solidFill>
                <a:latin typeface="Harlow Solid Italic" panose="04030604020F02020D02" pitchFamily="82" charset="0"/>
                <a:cs typeface="Times New Roman" panose="02020603050405020304" pitchFamily="18" charset="0"/>
              </a:rPr>
              <a:t>I am Diana….</a:t>
            </a:r>
            <a:endParaRPr lang="en-US" sz="4600" dirty="0">
              <a:solidFill>
                <a:schemeClr val="bg1"/>
              </a:solidFill>
              <a:latin typeface="Harlow Solid Italic" panose="04030604020F02020D02" pitchFamily="82" charset="0"/>
              <a:cs typeface="Times New Roman" panose="02020603050405020304" pitchFamily="18" charset="0"/>
            </a:endParaRPr>
          </a:p>
          <a:p>
            <a:pPr algn="ctr"/>
            <a:endParaRPr lang="en-US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12634"/>
          <a:ext cx="9144000" cy="6861109"/>
          <a:chOff x="0" y="12634"/>
          <a:chExt cx="9144000" cy="6861109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266" y="2286000"/>
            <a:ext cx="1959034" cy="3694070"/>
          </a:xfrm>
          <a:prstGeom prst="rect">
            <a:avLst/>
          </a:prstGeom>
        </p:spPr>
      </p:pic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84416"/>
          <a:stretch>
            <a:fillRect/>
          </a:stretch>
        </p:blipFill>
        <p:spPr>
          <a:xfrm>
            <a:off x="0" y="12635"/>
            <a:ext cx="6324600" cy="1066800"/>
          </a:xfrm>
          <a:prstGeom prst="rect">
            <a:avLst/>
          </a:prstGeom>
        </p:spPr>
      </p:pic>
      <p:grpSp>
        <p:nvGrpSpPr>
          <p:cNvPr id="56" name="Group 55"/>
          <p:cNvGrpSpPr/>
          <p:nvPr/>
        </p:nvGrpSpPr>
        <p:grpSpPr>
          <a:xfrm>
            <a:off x="1371600" y="1166186"/>
            <a:ext cx="4000500" cy="3644271"/>
            <a:chOff x="261493" y="1079432"/>
            <a:chExt cx="6063107" cy="5778567"/>
          </a:xfrm>
        </p:grpSpPr>
        <p:pic>
          <p:nvPicPr>
            <p:cNvPr id="5" name="Slide"/>
            <p:cNvPicPr>
              <a:picLocks noChangeAspect="1"/>
            </p:cNvPicPr>
            <p:nvPr/>
          </p:nvPicPr>
          <p:blipFill rotWithShape="1">
            <a:blip r:embed="rId3"/>
            <a:srcRect t="14793"/>
            <a:stretch>
              <a:fillRect/>
            </a:stretch>
          </p:blipFill>
          <p:spPr>
            <a:xfrm>
              <a:off x="261493" y="1079432"/>
              <a:ext cx="6063107" cy="5778567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 flipH="1">
              <a:off x="1828800" y="1752600"/>
              <a:ext cx="990600" cy="114300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1">
              <a:off x="1828800" y="3352800"/>
              <a:ext cx="28194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2438400" y="6019800"/>
              <a:ext cx="16764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2073226" y="2133600"/>
              <a:ext cx="898574" cy="320040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3581400" y="2146232"/>
              <a:ext cx="905832" cy="320040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4803970" y="3968715"/>
              <a:ext cx="292862" cy="159388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1514216" y="3892514"/>
              <a:ext cx="235014" cy="167008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3709112" y="1752600"/>
              <a:ext cx="1037053" cy="111121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H="1" flipV="1">
              <a:off x="1798941" y="3746432"/>
              <a:ext cx="2401666" cy="180027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V="1">
              <a:off x="2402462" y="3810001"/>
              <a:ext cx="2343703" cy="173670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Screenshot 2022-11-13 at 8.50.03 PM copy 6"/>
          <p:cNvPicPr>
            <a:picLocks noChangeAspect="1"/>
          </p:cNvPicPr>
          <p:nvPr/>
        </p:nvPicPr>
        <p:blipFill rotWithShape="1">
          <a:blip r:embed="rId4"/>
          <a:srcRect t="85028"/>
          <a:stretch>
            <a:fillRect/>
          </a:stretch>
        </p:blipFill>
        <p:spPr>
          <a:xfrm>
            <a:off x="569799" y="5035962"/>
            <a:ext cx="6153150" cy="8318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78346" y="1453164"/>
            <a:ext cx="369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84590" y="4150737"/>
            <a:ext cx="369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16276" y="2458181"/>
            <a:ext cx="369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86858" y="2486223"/>
            <a:ext cx="416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98999" y="4151076"/>
            <a:ext cx="369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72100" y="1221389"/>
            <a:ext cx="49940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e.g.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Node A: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rgbClr val="A42C9D"/>
                </a:solidFill>
              </a:rPr>
              <a:t>deg(v) </a:t>
            </a:r>
            <a:r>
              <a:rPr lang="en-US" b="1" dirty="0">
                <a:solidFill>
                  <a:srgbClr val="220DFF"/>
                </a:solidFill>
              </a:rPr>
              <a:t>degree</a:t>
            </a:r>
            <a:r>
              <a:rPr lang="en-US" dirty="0">
                <a:solidFill>
                  <a:schemeClr val="bg1"/>
                </a:solidFill>
              </a:rPr>
              <a:t>=4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9" grpId="0"/>
      <p:bldP spid="12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12634"/>
          <a:ext cx="9144000" cy="6861109"/>
          <a:chOff x="0" y="12634"/>
          <a:chExt cx="9144000" cy="6861109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t="1112"/>
          <a:stretch>
            <a:fillRect/>
          </a:stretch>
        </p:blipFill>
        <p:spPr>
          <a:xfrm>
            <a:off x="0" y="3276600"/>
            <a:ext cx="1356189" cy="3352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71800" y="838200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Georgia" panose="02040502050405020303" pitchFamily="18" charset="0"/>
              </a:rPr>
              <a:t>Properties of Graph</a:t>
            </a:r>
            <a:endParaRPr lang="en-US" sz="2800" dirty="0">
              <a:solidFill>
                <a:schemeClr val="accent1"/>
              </a:solidFill>
              <a:latin typeface="Georgia" panose="02040502050405020303" pitchFamily="18" charset="0"/>
            </a:endParaRPr>
          </a:p>
        </p:txBody>
      </p:sp>
      <p:sp>
        <p:nvSpPr>
          <p:cNvPr id="7" name="Content Placeholder 2"/>
          <p:cNvSpPr txBox="1"/>
          <p:nvPr/>
        </p:nvSpPr>
        <p:spPr>
          <a:xfrm>
            <a:off x="2133600" y="1828800"/>
            <a:ext cx="6096000" cy="23622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en-US" sz="2400" dirty="0">
                <a:solidFill>
                  <a:schemeClr val="bg1"/>
                </a:solidFill>
                <a:latin typeface="Georgia" panose="02040502050405020303" pitchFamily="18" charset="0"/>
              </a:rPr>
              <a:t>Here we describe the few Types </a:t>
            </a:r>
            <a:endParaRPr lang="en-US" sz="24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r>
              <a:rPr lang="en-US" sz="2400" dirty="0">
                <a:solidFill>
                  <a:srgbClr val="00B0F0"/>
                </a:solidFill>
                <a:latin typeface="Georgia" panose="02040502050405020303" pitchFamily="18" charset="0"/>
              </a:rPr>
              <a:t>Cyclic Graph</a:t>
            </a:r>
            <a:endParaRPr lang="en-US" sz="2400" dirty="0">
              <a:solidFill>
                <a:srgbClr val="00B0F0"/>
              </a:solidFill>
              <a:latin typeface="Georgia" panose="02040502050405020303" pitchFamily="18" charset="0"/>
            </a:endParaRPr>
          </a:p>
          <a:p>
            <a:r>
              <a:rPr lang="en-US" sz="2400" dirty="0">
                <a:solidFill>
                  <a:srgbClr val="00B0F0"/>
                </a:solidFill>
                <a:latin typeface="Georgia" panose="02040502050405020303" pitchFamily="18" charset="0"/>
              </a:rPr>
              <a:t>Acyclic Graph</a:t>
            </a:r>
            <a:endParaRPr lang="en-US" sz="2400" dirty="0">
              <a:solidFill>
                <a:srgbClr val="00B0F0"/>
              </a:solidFill>
              <a:latin typeface="Georgia" panose="02040502050405020303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12634"/>
          <a:ext cx="9144000" cy="6861109"/>
          <a:chOff x="0" y="12634"/>
          <a:chExt cx="9144000" cy="6861109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423" y="1728747"/>
            <a:ext cx="2007577" cy="3785605"/>
          </a:xfrm>
          <a:prstGeom prst="rect">
            <a:avLst/>
          </a:prstGeom>
        </p:spPr>
      </p:pic>
      <p:sp>
        <p:nvSpPr>
          <p:cNvPr id="6" name="Text Box 1"/>
          <p:cNvSpPr txBox="1"/>
          <p:nvPr/>
        </p:nvSpPr>
        <p:spPr>
          <a:xfrm>
            <a:off x="813955" y="176216"/>
            <a:ext cx="60096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A </a:t>
            </a:r>
            <a:r>
              <a:rPr lang="en-US" sz="2000" dirty="0">
                <a:solidFill>
                  <a:srgbClr val="FF0000"/>
                </a:solidFill>
                <a:latin typeface="Georgia" panose="02040502050405020303" pitchFamily="18" charset="0"/>
              </a:rPr>
              <a:t>Cyclic Graph</a:t>
            </a:r>
            <a:r>
              <a:rPr lang="en-US" sz="2000" dirty="0">
                <a:solidFill>
                  <a:srgbClr val="92D050"/>
                </a:solidFill>
                <a:latin typeface="Georgia" panose="02040502050405020303" pitchFamily="18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has </a:t>
            </a:r>
            <a:r>
              <a:rPr lang="en-US" sz="2000" dirty="0">
                <a:solidFill>
                  <a:srgbClr val="92D050"/>
                </a:solidFill>
                <a:latin typeface="Georgia" panose="02040502050405020303" pitchFamily="18" charset="0"/>
              </a:rPr>
              <a:t>cycles</a:t>
            </a:r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 meaning you can </a:t>
            </a:r>
            <a:r>
              <a:rPr lang="en-US" sz="2000" dirty="0">
                <a:solidFill>
                  <a:srgbClr val="00B0F0"/>
                </a:solidFill>
                <a:latin typeface="Georgia" panose="02040502050405020303" pitchFamily="18" charset="0"/>
              </a:rPr>
              <a:t>start from some node and follow a path such that you arrive at the same node you began.</a:t>
            </a:r>
            <a:endParaRPr lang="en-US" sz="2000" dirty="0">
              <a:solidFill>
                <a:srgbClr val="00B0F0"/>
              </a:solidFill>
              <a:latin typeface="Georgia" panose="02040502050405020303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057400" y="1528193"/>
            <a:ext cx="6366395" cy="1874630"/>
            <a:chOff x="3448543" y="4219812"/>
            <a:chExt cx="7022216" cy="1874630"/>
          </a:xfrm>
        </p:grpSpPr>
        <p:sp>
          <p:nvSpPr>
            <p:cNvPr id="8" name="Smiley Face 7"/>
            <p:cNvSpPr/>
            <p:nvPr/>
          </p:nvSpPr>
          <p:spPr>
            <a:xfrm>
              <a:off x="5295900" y="4219812"/>
              <a:ext cx="685800" cy="609600"/>
            </a:xfrm>
            <a:prstGeom prst="smileyFac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9" name="Smiley Face 8"/>
            <p:cNvSpPr/>
            <p:nvPr/>
          </p:nvSpPr>
          <p:spPr>
            <a:xfrm>
              <a:off x="3448543" y="4265849"/>
              <a:ext cx="685800" cy="609600"/>
            </a:xfrm>
            <a:prstGeom prst="smileyFac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448543" y="4308879"/>
              <a:ext cx="7022216" cy="1785563"/>
              <a:chOff x="3453525" y="4309086"/>
              <a:chExt cx="7022216" cy="1785563"/>
            </a:xfrm>
          </p:grpSpPr>
          <p:sp>
            <p:nvSpPr>
              <p:cNvPr id="11" name="Smiley Face 10"/>
              <p:cNvSpPr/>
              <p:nvPr/>
            </p:nvSpPr>
            <p:spPr>
              <a:xfrm>
                <a:off x="5201143" y="5485049"/>
                <a:ext cx="685800" cy="609600"/>
              </a:xfrm>
              <a:prstGeom prst="smileyFac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 D</a:t>
                </a:r>
                <a:endParaRPr lang="en-US" b="1" dirty="0">
                  <a:solidFill>
                    <a:schemeClr val="bg1"/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12" name="Smiley Face 11"/>
              <p:cNvSpPr/>
              <p:nvPr/>
            </p:nvSpPr>
            <p:spPr>
              <a:xfrm>
                <a:off x="3453525" y="5485049"/>
                <a:ext cx="685800" cy="609600"/>
              </a:xfrm>
              <a:prstGeom prst="smileyFac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C</a:t>
                </a:r>
                <a:endParaRPr lang="en-US" b="1" dirty="0">
                  <a:solidFill>
                    <a:schemeClr val="bg1"/>
                  </a:solidFill>
                  <a:latin typeface="Georgia" panose="02040502050405020303" pitchFamily="18" charset="0"/>
                </a:endParaRPr>
              </a:p>
            </p:txBody>
          </p:sp>
          <p:cxnSp>
            <p:nvCxnSpPr>
              <p:cNvPr id="13" name="Straight Arrow Connector 12"/>
              <p:cNvCxnSpPr>
                <a:stCxn id="12" idx="6"/>
                <a:endCxn id="11" idx="2"/>
              </p:cNvCxnSpPr>
              <p:nvPr/>
            </p:nvCxnSpPr>
            <p:spPr>
              <a:xfrm>
                <a:off x="4139325" y="5789849"/>
                <a:ext cx="106181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3629079" y="4420573"/>
                <a:ext cx="4831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A</a:t>
                </a:r>
                <a:endParaRPr lang="en-US" b="1" dirty="0">
                  <a:solidFill>
                    <a:schemeClr val="bg1"/>
                  </a:solidFill>
                  <a:latin typeface="Georgia" panose="02040502050405020303" pitchFamily="18" charset="0"/>
                </a:endParaRPr>
              </a:p>
            </p:txBody>
          </p:sp>
          <p:cxnSp>
            <p:nvCxnSpPr>
              <p:cNvPr id="15" name="Straight Arrow Connector 14"/>
              <p:cNvCxnSpPr>
                <a:stCxn id="12" idx="7"/>
                <a:endCxn id="8" idx="4"/>
              </p:cNvCxnSpPr>
              <p:nvPr/>
            </p:nvCxnSpPr>
            <p:spPr>
              <a:xfrm flipV="1">
                <a:off x="4038892" y="4829412"/>
                <a:ext cx="1599908" cy="7449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5481711" y="4356615"/>
                <a:ext cx="49940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B</a:t>
                </a:r>
                <a:endParaRPr lang="en-US" b="1" dirty="0">
                  <a:solidFill>
                    <a:schemeClr val="bg1"/>
                  </a:solidFill>
                  <a:latin typeface="Georgia" panose="02040502050405020303" pitchFamily="18" charset="0"/>
                </a:endParaRPr>
              </a:p>
            </p:txBody>
          </p:sp>
          <p:cxnSp>
            <p:nvCxnSpPr>
              <p:cNvPr id="17" name="Straight Arrow Connector 16"/>
              <p:cNvCxnSpPr>
                <a:endCxn id="8" idx="1"/>
              </p:cNvCxnSpPr>
              <p:nvPr/>
            </p:nvCxnSpPr>
            <p:spPr>
              <a:xfrm flipV="1">
                <a:off x="4134343" y="4309086"/>
                <a:ext cx="1261990" cy="1840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>
                <a:stCxn id="8" idx="3"/>
                <a:endCxn id="9" idx="5"/>
              </p:cNvCxnSpPr>
              <p:nvPr/>
            </p:nvCxnSpPr>
            <p:spPr>
              <a:xfrm flipH="1">
                <a:off x="4033910" y="4740138"/>
                <a:ext cx="1362423" cy="4603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Text Box 1"/>
          <p:cNvSpPr txBox="1"/>
          <p:nvPr/>
        </p:nvSpPr>
        <p:spPr>
          <a:xfrm>
            <a:off x="813955" y="3876328"/>
            <a:ext cx="6009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rgbClr val="FF0000"/>
                </a:solidFill>
                <a:latin typeface="Georgia" panose="02040502050405020303" pitchFamily="18" charset="0"/>
                <a:sym typeface="+mn-ea"/>
              </a:rPr>
              <a:t>Acyclic Graph </a:t>
            </a:r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  <a:sym typeface="+mn-ea"/>
              </a:rPr>
              <a:t>that </a:t>
            </a:r>
            <a:r>
              <a:rPr lang="en-US" sz="2000" b="1" dirty="0">
                <a:solidFill>
                  <a:srgbClr val="92D050"/>
                </a:solidFill>
                <a:latin typeface="Georgia" panose="02040502050405020303" pitchFamily="18" charset="0"/>
                <a:sym typeface="+mn-ea"/>
              </a:rPr>
              <a:t>doesn’t contain any cycle.</a:t>
            </a:r>
            <a:endParaRPr lang="en-US" sz="2000" dirty="0">
              <a:solidFill>
                <a:schemeClr val="bg1"/>
              </a:solidFill>
              <a:latin typeface="Georgia" panose="02040502050405020303" pitchFamily="18" charset="0"/>
              <a:sym typeface="+mn-ea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007246" y="4574995"/>
            <a:ext cx="7022216" cy="1874630"/>
            <a:chOff x="3448543" y="4219812"/>
            <a:chExt cx="7022216" cy="1874630"/>
          </a:xfrm>
        </p:grpSpPr>
        <p:sp>
          <p:nvSpPr>
            <p:cNvPr id="21" name="Smiley Face 20"/>
            <p:cNvSpPr/>
            <p:nvPr/>
          </p:nvSpPr>
          <p:spPr>
            <a:xfrm>
              <a:off x="5295900" y="4219812"/>
              <a:ext cx="685800" cy="609600"/>
            </a:xfrm>
            <a:prstGeom prst="smileyFac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2" name="Smiley Face 21"/>
            <p:cNvSpPr/>
            <p:nvPr/>
          </p:nvSpPr>
          <p:spPr>
            <a:xfrm>
              <a:off x="3448543" y="4265849"/>
              <a:ext cx="685800" cy="609600"/>
            </a:xfrm>
            <a:prstGeom prst="smileyFac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3448543" y="4308879"/>
              <a:ext cx="7022216" cy="1785563"/>
              <a:chOff x="3453525" y="4309086"/>
              <a:chExt cx="7022216" cy="1785563"/>
            </a:xfrm>
          </p:grpSpPr>
          <p:sp>
            <p:nvSpPr>
              <p:cNvPr id="24" name="Smiley Face 23"/>
              <p:cNvSpPr/>
              <p:nvPr/>
            </p:nvSpPr>
            <p:spPr>
              <a:xfrm>
                <a:off x="5201143" y="5485049"/>
                <a:ext cx="685800" cy="609600"/>
              </a:xfrm>
              <a:prstGeom prst="smileyFac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 D</a:t>
                </a:r>
                <a:endParaRPr lang="en-US" b="1" dirty="0">
                  <a:solidFill>
                    <a:schemeClr val="bg1"/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25" name="Smiley Face 24"/>
              <p:cNvSpPr/>
              <p:nvPr/>
            </p:nvSpPr>
            <p:spPr>
              <a:xfrm>
                <a:off x="3453525" y="5485049"/>
                <a:ext cx="685800" cy="609600"/>
              </a:xfrm>
              <a:prstGeom prst="smileyFac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C</a:t>
                </a:r>
                <a:endParaRPr lang="en-US" b="1" dirty="0">
                  <a:solidFill>
                    <a:schemeClr val="bg1"/>
                  </a:solidFill>
                  <a:latin typeface="Georgia" panose="02040502050405020303" pitchFamily="18" charset="0"/>
                </a:endParaRPr>
              </a:p>
            </p:txBody>
          </p:sp>
          <p:cxnSp>
            <p:nvCxnSpPr>
              <p:cNvPr id="26" name="Straight Arrow Connector 25"/>
              <p:cNvCxnSpPr>
                <a:stCxn id="25" idx="6"/>
                <a:endCxn id="24" idx="2"/>
              </p:cNvCxnSpPr>
              <p:nvPr/>
            </p:nvCxnSpPr>
            <p:spPr>
              <a:xfrm>
                <a:off x="4139325" y="5789849"/>
                <a:ext cx="106181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3629079" y="4420573"/>
                <a:ext cx="4831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A</a:t>
                </a:r>
                <a:endParaRPr lang="en-US" b="1" dirty="0">
                  <a:solidFill>
                    <a:schemeClr val="bg1"/>
                  </a:solidFill>
                  <a:latin typeface="Georgia" panose="02040502050405020303" pitchFamily="18" charset="0"/>
                </a:endParaRPr>
              </a:p>
            </p:txBody>
          </p:sp>
          <p:cxnSp>
            <p:nvCxnSpPr>
              <p:cNvPr id="28" name="Straight Arrow Connector 27"/>
              <p:cNvCxnSpPr>
                <a:stCxn id="25" idx="7"/>
                <a:endCxn id="21" idx="4"/>
              </p:cNvCxnSpPr>
              <p:nvPr/>
            </p:nvCxnSpPr>
            <p:spPr>
              <a:xfrm flipV="1">
                <a:off x="4038892" y="4829412"/>
                <a:ext cx="1599908" cy="7449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/>
              <p:cNvSpPr txBox="1"/>
              <p:nvPr/>
            </p:nvSpPr>
            <p:spPr>
              <a:xfrm>
                <a:off x="5481711" y="4356615"/>
                <a:ext cx="49940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B</a:t>
                </a:r>
                <a:endParaRPr lang="en-US" b="1" dirty="0">
                  <a:solidFill>
                    <a:schemeClr val="bg1"/>
                  </a:solidFill>
                  <a:latin typeface="Georgia" panose="02040502050405020303" pitchFamily="18" charset="0"/>
                </a:endParaRPr>
              </a:p>
            </p:txBody>
          </p:sp>
          <p:cxnSp>
            <p:nvCxnSpPr>
              <p:cNvPr id="30" name="Straight Arrow Connector 29"/>
              <p:cNvCxnSpPr>
                <a:endCxn id="21" idx="1"/>
              </p:cNvCxnSpPr>
              <p:nvPr/>
            </p:nvCxnSpPr>
            <p:spPr>
              <a:xfrm flipV="1">
                <a:off x="4134343" y="4309086"/>
                <a:ext cx="1261990" cy="1840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/>
          <p:cNvSpPr txBox="1"/>
          <p:nvPr/>
        </p:nvSpPr>
        <p:spPr>
          <a:xfrm>
            <a:off x="4800600" y="2034121"/>
            <a:ext cx="2426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 cycle exist </a:t>
            </a:r>
            <a:r>
              <a:rPr lang="en-US" dirty="0">
                <a:solidFill>
                  <a:srgbClr val="00B050"/>
                </a:solidFill>
              </a:rPr>
              <a:t>A to B</a:t>
            </a:r>
            <a:endParaRPr lang="en-US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ll dir="ld"/>
      </p:transition>
    </mc:Choice>
    <mc:Fallback>
      <p:transition spd="slow">
        <p:pull dir="l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Punched Tape 6"/>
          <p:cNvSpPr/>
          <p:nvPr/>
        </p:nvSpPr>
        <p:spPr>
          <a:xfrm>
            <a:off x="2869253" y="119367"/>
            <a:ext cx="2528086" cy="1241675"/>
          </a:xfrm>
          <a:prstGeom prst="flowChartPunchedTape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600" dirty="0">
              <a:solidFill>
                <a:schemeClr val="bg1"/>
              </a:solidFill>
              <a:latin typeface="Harlow Solid Italic" panose="04030604020F02020D02" pitchFamily="82" charset="0"/>
              <a:cs typeface="Times New Roman" panose="02020603050405020304" pitchFamily="18" charset="0"/>
            </a:endParaRPr>
          </a:p>
          <a:p>
            <a:endParaRPr lang="en-US" sz="3600" dirty="0">
              <a:solidFill>
                <a:schemeClr val="bg1"/>
              </a:solidFill>
              <a:latin typeface="Harlow Solid Italic" panose="04030604020F02020D02" pitchFamily="82" charset="0"/>
              <a:cs typeface="Times New Roman" panose="02020603050405020304" pitchFamily="18" charset="0"/>
            </a:endParaRPr>
          </a:p>
          <a:p>
            <a:r>
              <a:rPr lang="en-US" sz="3400" dirty="0">
                <a:solidFill>
                  <a:schemeClr val="bg1"/>
                </a:solidFill>
                <a:latin typeface="Harlow Solid Italic" panose="04030604020F02020D02" pitchFamily="82" charset="0"/>
                <a:cs typeface="Times New Roman" panose="02020603050405020304" pitchFamily="18" charset="0"/>
              </a:rPr>
              <a:t>Applications</a:t>
            </a:r>
            <a:endParaRPr lang="en-US" sz="3400" dirty="0">
              <a:solidFill>
                <a:schemeClr val="bg1"/>
              </a:solidFill>
              <a:latin typeface="Harlow Solid Italic" panose="04030604020F02020D02" pitchFamily="82" charset="0"/>
              <a:cs typeface="Times New Roman" panose="02020603050405020304" pitchFamily="18" charset="0"/>
            </a:endParaRPr>
          </a:p>
          <a:p>
            <a:pPr algn="ctr"/>
            <a:endParaRPr lang="en-US" sz="4600" dirty="0">
              <a:solidFill>
                <a:srgbClr val="FF0000"/>
              </a:solidFill>
              <a:latin typeface="Harlow Solid Italic" panose="04030604020F02020D02" pitchFamily="82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3" y="2398650"/>
            <a:ext cx="6438898" cy="38424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28702" y="1444543"/>
            <a:ext cx="51434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Georgia" panose="02040502050405020303" pitchFamily="18" charset="0"/>
              </a:rPr>
              <a:t>Google Map </a:t>
            </a:r>
            <a:endParaRPr lang="en-US" sz="2800" dirty="0">
              <a:solidFill>
                <a:srgbClr val="FF0000"/>
              </a:solidFill>
              <a:latin typeface="Georgia" panose="02040502050405020303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Georgia" panose="02040502050405020303" pitchFamily="18" charset="0"/>
              </a:rPr>
              <a:t>From Diana to </a:t>
            </a:r>
            <a:r>
              <a:rPr lang="en-US" sz="2800" dirty="0" err="1">
                <a:solidFill>
                  <a:schemeClr val="bg1"/>
                </a:solidFill>
                <a:latin typeface="Georgia" panose="02040502050405020303" pitchFamily="18" charset="0"/>
              </a:rPr>
              <a:t>Marvie’s</a:t>
            </a:r>
            <a:r>
              <a:rPr lang="en-US" sz="2800" dirty="0">
                <a:solidFill>
                  <a:schemeClr val="bg1"/>
                </a:solidFill>
                <a:latin typeface="Georgia" panose="02040502050405020303" pitchFamily="18" charset="0"/>
              </a:rPr>
              <a:t> House </a:t>
            </a:r>
            <a:endParaRPr lang="en-US" sz="28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4" t="831" r="73231" b="56860"/>
          <a:stretch>
            <a:fillRect/>
          </a:stretch>
        </p:blipFill>
        <p:spPr>
          <a:xfrm>
            <a:off x="3438606" y="4007919"/>
            <a:ext cx="694690" cy="78245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0" r="48750" b="65131"/>
          <a:stretch>
            <a:fillRect/>
          </a:stretch>
        </p:blipFill>
        <p:spPr>
          <a:xfrm>
            <a:off x="3220552" y="2463407"/>
            <a:ext cx="496609" cy="5891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94" r="12065" b="71683"/>
          <a:stretch>
            <a:fillRect/>
          </a:stretch>
        </p:blipFill>
        <p:spPr>
          <a:xfrm>
            <a:off x="6172200" y="3244941"/>
            <a:ext cx="914922" cy="8017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12634"/>
          <a:ext cx="9144000" cy="6861109"/>
          <a:chOff x="0" y="12634"/>
          <a:chExt cx="9144000" cy="6861109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t="1112"/>
          <a:stretch>
            <a:fillRect/>
          </a:stretch>
        </p:blipFill>
        <p:spPr>
          <a:xfrm>
            <a:off x="0" y="3276600"/>
            <a:ext cx="1356189" cy="3352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8180" y="533400"/>
            <a:ext cx="70643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Georgia" panose="02040502050405020303" pitchFamily="18" charset="0"/>
              </a:rPr>
              <a:t>Find the </a:t>
            </a:r>
            <a:r>
              <a:rPr lang="en-US" sz="2800" dirty="0" err="1">
                <a:solidFill>
                  <a:schemeClr val="accent1"/>
                </a:solidFill>
                <a:latin typeface="Georgia" panose="02040502050405020303" pitchFamily="18" charset="0"/>
              </a:rPr>
              <a:t>Neighbour</a:t>
            </a:r>
            <a:r>
              <a:rPr lang="en-US" sz="2800" dirty="0">
                <a:solidFill>
                  <a:schemeClr val="accent1"/>
                </a:solidFill>
                <a:latin typeface="Georgia" panose="02040502050405020303" pitchFamily="18" charset="0"/>
              </a:rPr>
              <a:t> Location  from Diana’s To </a:t>
            </a:r>
            <a:r>
              <a:rPr lang="en-US" sz="2800" dirty="0" err="1">
                <a:solidFill>
                  <a:schemeClr val="accent1"/>
                </a:solidFill>
                <a:latin typeface="Georgia" panose="02040502050405020303" pitchFamily="18" charset="0"/>
              </a:rPr>
              <a:t>Marvie’s</a:t>
            </a:r>
            <a:r>
              <a:rPr lang="en-US" sz="2800" dirty="0">
                <a:solidFill>
                  <a:schemeClr val="accent1"/>
                </a:solidFill>
                <a:latin typeface="Georgia" panose="02040502050405020303" pitchFamily="18" charset="0"/>
              </a:rPr>
              <a:t> House. </a:t>
            </a:r>
            <a:endParaRPr lang="en-US" sz="2800" dirty="0">
              <a:solidFill>
                <a:schemeClr val="accent1"/>
              </a:solidFill>
              <a:latin typeface="Georgia" panose="02040502050405020303" pitchFamily="18" charset="0"/>
            </a:endParaRPr>
          </a:p>
        </p:txBody>
      </p:sp>
      <p:sp>
        <p:nvSpPr>
          <p:cNvPr id="7" name="Content Placeholder 2"/>
          <p:cNvSpPr txBox="1"/>
          <p:nvPr/>
        </p:nvSpPr>
        <p:spPr>
          <a:xfrm>
            <a:off x="2133600" y="1828800"/>
            <a:ext cx="6096000" cy="23622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en-US" sz="2400" dirty="0">
                <a:solidFill>
                  <a:srgbClr val="00B050"/>
                </a:solidFill>
                <a:latin typeface="Georgia" panose="02040502050405020303" pitchFamily="18" charset="0"/>
              </a:rPr>
              <a:t>By Using these Algorithms  </a:t>
            </a:r>
            <a:endParaRPr lang="en-US" sz="2400" dirty="0">
              <a:solidFill>
                <a:srgbClr val="00B050"/>
              </a:solidFill>
              <a:latin typeface="Georgia" panose="02040502050405020303" pitchFamily="18" charset="0"/>
            </a:endParaRPr>
          </a:p>
          <a:p>
            <a:r>
              <a:rPr lang="en-US" sz="2400" dirty="0">
                <a:solidFill>
                  <a:srgbClr val="00B0F0"/>
                </a:solidFill>
                <a:latin typeface="Georgia" panose="02040502050405020303" pitchFamily="18" charset="0"/>
              </a:rPr>
              <a:t>BFS(Breath First Search)</a:t>
            </a:r>
            <a:endParaRPr lang="en-US" sz="2400" dirty="0">
              <a:solidFill>
                <a:srgbClr val="00B0F0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B0F0"/>
                </a:solidFill>
                <a:latin typeface="Georgia" panose="02040502050405020303" pitchFamily="18" charset="0"/>
              </a:rPr>
              <a:t>                  </a:t>
            </a:r>
            <a:r>
              <a:rPr lang="en-US" sz="2400" dirty="0">
                <a:solidFill>
                  <a:srgbClr val="FF0000"/>
                </a:solidFill>
                <a:latin typeface="Georgia" panose="02040502050405020303" pitchFamily="18" charset="0"/>
              </a:rPr>
              <a:t>OR</a:t>
            </a:r>
            <a:endParaRPr lang="en-US" sz="2400" dirty="0">
              <a:solidFill>
                <a:srgbClr val="FF0000"/>
              </a:solidFill>
              <a:latin typeface="Georgia" panose="02040502050405020303" pitchFamily="18" charset="0"/>
            </a:endParaRPr>
          </a:p>
          <a:p>
            <a:r>
              <a:rPr lang="en-US" sz="2400" dirty="0">
                <a:solidFill>
                  <a:srgbClr val="00B0F0"/>
                </a:solidFill>
                <a:latin typeface="Georgia" panose="02040502050405020303" pitchFamily="18" charset="0"/>
              </a:rPr>
              <a:t>DFS (Depth First Search)</a:t>
            </a:r>
            <a:endParaRPr lang="en-US" sz="2400" dirty="0">
              <a:solidFill>
                <a:srgbClr val="00B0F0"/>
              </a:solidFill>
              <a:latin typeface="Georgia" panose="02040502050405020303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ll dir="u"/>
      </p:transition>
    </mc:Choice>
    <mc:Fallback>
      <p:transition spd="slow">
        <p:pull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41" t="-2971" b="1"/>
          <a:stretch>
            <a:fillRect/>
          </a:stretch>
        </p:blipFill>
        <p:spPr>
          <a:xfrm>
            <a:off x="7180719" y="2819400"/>
            <a:ext cx="1488163" cy="3810000"/>
          </a:xfrm>
          <a:prstGeom prst="rect">
            <a:avLst/>
          </a:prstGeom>
        </p:spPr>
      </p:pic>
      <p:sp>
        <p:nvSpPr>
          <p:cNvPr id="4" name="Thought Bubble: Cloud 3"/>
          <p:cNvSpPr/>
          <p:nvPr/>
        </p:nvSpPr>
        <p:spPr>
          <a:xfrm>
            <a:off x="3216910" y="358775"/>
            <a:ext cx="4464050" cy="2340610"/>
          </a:xfrm>
          <a:prstGeom prst="cloudCallout">
            <a:avLst>
              <a:gd name="adj1" fmla="val 28110"/>
              <a:gd name="adj2" fmla="val 72783"/>
            </a:avLst>
          </a:prstGeom>
          <a:solidFill>
            <a:schemeClr val="tx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u="sng" dirty="0">
                <a:solidFill>
                  <a:schemeClr val="accent1"/>
                </a:solidFill>
                <a:latin typeface="Harlow Solid Italic" panose="04030604020F02020D02" pitchFamily="82" charset="0"/>
                <a:cs typeface="Times New Roman" panose="02020603050405020304" pitchFamily="18" charset="0"/>
              </a:rPr>
              <a:t>What Is BFs?</a:t>
            </a:r>
            <a:endParaRPr lang="en-US" sz="3800" u="sng" dirty="0">
              <a:solidFill>
                <a:schemeClr val="accent1"/>
              </a:solidFill>
              <a:latin typeface="Harlow Solid Italic" panose="04030604020F02020D02" pitchFamily="82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0257" y="2819401"/>
            <a:ext cx="5438543" cy="228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1519" y="3161437"/>
            <a:ext cx="51524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en-US" b="1" dirty="0">
                <a:solidFill>
                  <a:schemeClr val="bg1"/>
                </a:solidFill>
              </a:rPr>
              <a:t>BFS</a:t>
            </a:r>
            <a:r>
              <a:rPr lang="en-US" altLang="en-US" dirty="0">
                <a:solidFill>
                  <a:schemeClr val="bg1"/>
                </a:solidFill>
              </a:rPr>
              <a:t> is </a:t>
            </a:r>
            <a:r>
              <a:rPr lang="en-US" altLang="en-US" b="1" dirty="0">
                <a:solidFill>
                  <a:srgbClr val="00B050"/>
                </a:solidFill>
              </a:rPr>
              <a:t>a traversing algorithm</a:t>
            </a:r>
            <a:r>
              <a:rPr lang="en-US" altLang="en-US" dirty="0">
                <a:solidFill>
                  <a:schemeClr val="bg1"/>
                </a:solidFill>
              </a:rPr>
              <a:t> ,It traverse the graph </a:t>
            </a:r>
            <a:r>
              <a:rPr lang="en-US" altLang="en-US" b="1" dirty="0">
                <a:solidFill>
                  <a:srgbClr val="00B050"/>
                </a:solidFill>
              </a:rPr>
              <a:t>layer wise </a:t>
            </a:r>
            <a:r>
              <a:rPr lang="en-US" altLang="en-US" b="1" dirty="0">
                <a:solidFill>
                  <a:schemeClr val="bg1"/>
                </a:solidFill>
              </a:rPr>
              <a:t>&amp; </a:t>
            </a:r>
            <a:r>
              <a:rPr lang="en-US" altLang="en-US" b="1" dirty="0">
                <a:solidFill>
                  <a:srgbClr val="00B050"/>
                </a:solidFill>
              </a:rPr>
              <a:t>explore the </a:t>
            </a:r>
            <a:r>
              <a:rPr lang="en-US" altLang="en-US" b="1" dirty="0" err="1">
                <a:solidFill>
                  <a:srgbClr val="00B050"/>
                </a:solidFill>
              </a:rPr>
              <a:t>neighbour</a:t>
            </a:r>
            <a:r>
              <a:rPr lang="en-US" altLang="en-US" b="1" dirty="0">
                <a:solidFill>
                  <a:srgbClr val="00B050"/>
                </a:solidFill>
              </a:rPr>
              <a:t> nodes (nodes which are directly connected to source node) then move towards the next-level </a:t>
            </a:r>
            <a:r>
              <a:rPr lang="en-US" altLang="en-US" b="1" dirty="0" err="1">
                <a:solidFill>
                  <a:srgbClr val="00B050"/>
                </a:solidFill>
              </a:rPr>
              <a:t>neighbour</a:t>
            </a:r>
            <a:r>
              <a:rPr lang="en-US" altLang="en-US" b="1" dirty="0">
                <a:solidFill>
                  <a:srgbClr val="00B050"/>
                </a:solidFill>
              </a:rPr>
              <a:t> nodes.</a:t>
            </a:r>
            <a:endParaRPr lang="en-US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2" grpId="0" animBg="1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41" t="-2971" b="1"/>
          <a:stretch>
            <a:fillRect/>
          </a:stretch>
        </p:blipFill>
        <p:spPr>
          <a:xfrm>
            <a:off x="457201" y="2694801"/>
            <a:ext cx="1488163" cy="3810000"/>
          </a:xfrm>
          <a:prstGeom prst="rect">
            <a:avLst/>
          </a:prstGeom>
        </p:spPr>
      </p:pic>
      <p:sp>
        <p:nvSpPr>
          <p:cNvPr id="4" name="Rectangle: Top Corners Snipped 3"/>
          <p:cNvSpPr/>
          <p:nvPr/>
        </p:nvSpPr>
        <p:spPr>
          <a:xfrm>
            <a:off x="457201" y="141238"/>
            <a:ext cx="5181599" cy="2553563"/>
          </a:xfrm>
          <a:prstGeom prst="snip2Same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u="sng" dirty="0">
                <a:solidFill>
                  <a:schemeClr val="accent1"/>
                </a:solidFill>
                <a:latin typeface="Harlow Solid Italic" panose="04030604020F02020D02" pitchFamily="82" charset="0"/>
                <a:cs typeface="Times New Roman" panose="02020603050405020304" pitchFamily="18" charset="0"/>
              </a:rPr>
              <a:t>Working !</a:t>
            </a:r>
            <a:endParaRPr lang="en-US" sz="3800" u="sng" dirty="0">
              <a:solidFill>
                <a:schemeClr val="accent1"/>
              </a:solidFill>
              <a:latin typeface="Harlow Solid Italic" panose="04030604020F02020D02" pitchFamily="82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34318" y="5701099"/>
            <a:ext cx="5152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6" name="Content Placeholder 2"/>
          <p:cNvSpPr txBox="1"/>
          <p:nvPr/>
        </p:nvSpPr>
        <p:spPr>
          <a:xfrm>
            <a:off x="2590799" y="3338899"/>
            <a:ext cx="6096000" cy="23622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en-US" sz="2400" dirty="0">
                <a:solidFill>
                  <a:schemeClr val="bg1"/>
                </a:solidFill>
                <a:latin typeface="Georgia" panose="02040502050405020303" pitchFamily="18" charset="0"/>
              </a:rPr>
              <a:t>Steps:</a:t>
            </a:r>
            <a:endParaRPr lang="en-US" sz="24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>
              <a:defRPr/>
            </a:pPr>
            <a:r>
              <a:rPr lang="en-US" altLang="zh-CN" sz="2400" dirty="0"/>
              <a:t> </a:t>
            </a:r>
            <a:r>
              <a:rPr lang="en-US" sz="2400" dirty="0">
                <a:solidFill>
                  <a:srgbClr val="00B0F0"/>
                </a:solidFill>
              </a:rPr>
              <a:t>First move horizontally and visit all the nodes of the current layer</a:t>
            </a:r>
            <a:endParaRPr lang="en-US" sz="2400" dirty="0">
              <a:solidFill>
                <a:srgbClr val="00B0F0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rgbClr val="00B0F0"/>
                </a:solidFill>
              </a:rPr>
              <a:t>Move to the next layer</a:t>
            </a:r>
            <a:endParaRPr lang="en-US" sz="2400" dirty="0">
              <a:solidFill>
                <a:srgbClr val="00B0F0"/>
              </a:solidFill>
            </a:endParaRPr>
          </a:p>
          <a:p>
            <a:pPr marL="0" indent="0">
              <a:buNone/>
              <a:defRPr/>
            </a:pPr>
            <a:r>
              <a:rPr lang="en-US" sz="2400" dirty="0">
                <a:solidFill>
                  <a:srgbClr val="00B050"/>
                </a:solidFill>
              </a:rPr>
              <a:t>Often implemented by maintaining a queue of vertices to visit.</a:t>
            </a:r>
            <a:endParaRPr lang="en-US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00B0F0"/>
              </a:solidFill>
              <a:latin typeface="Georgia" panose="02040502050405020303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634"/>
          <a:ext cx="9144000" cy="6861109"/>
          <a:chOff x="0" y="12634"/>
          <a:chExt cx="9144000" cy="6861109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1244" y="0"/>
            <a:ext cx="1916244" cy="6858000"/>
          </a:xfrm>
          <a:prstGeom prst="rect">
            <a:avLst/>
          </a:prstGeom>
        </p:spPr>
      </p:pic>
      <p:pic>
        <p:nvPicPr>
          <p:cNvPr id="4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0"/>
            <a:ext cx="7254875" cy="6858000"/>
          </a:xfrm>
          <a:prstGeom prst="rect">
            <a:avLst/>
          </a:prstGeom>
        </p:spPr>
      </p:pic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41" t="-2971" b="1"/>
          <a:stretch>
            <a:fillRect/>
          </a:stretch>
        </p:blipFill>
        <p:spPr>
          <a:xfrm>
            <a:off x="7180719" y="2819400"/>
            <a:ext cx="1488163" cy="3810000"/>
          </a:xfrm>
          <a:prstGeom prst="rect">
            <a:avLst/>
          </a:prstGeom>
        </p:spPr>
      </p:pic>
      <p:pic>
        <p:nvPicPr>
          <p:cNvPr id="6" name="Slide"/>
          <p:cNvPicPr>
            <a:picLocks noChangeAspect="1"/>
          </p:cNvPicPr>
          <p:nvPr/>
        </p:nvPicPr>
        <p:blipFill rotWithShape="1">
          <a:blip r:embed="rId2"/>
          <a:srcRect l="7865" t="16000" r="11558" b="14000"/>
          <a:stretch>
            <a:fillRect/>
          </a:stretch>
        </p:blipFill>
        <p:spPr>
          <a:xfrm>
            <a:off x="2286000" y="50436"/>
            <a:ext cx="5464539" cy="266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05200" y="3248024"/>
            <a:ext cx="2365559" cy="1015663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E9E9E9"/>
                </a:solidFill>
              </a:rPr>
              <a:t>Gray: Unvisited</a:t>
            </a:r>
            <a:endParaRPr lang="en-US" sz="2000" b="1" dirty="0">
              <a:solidFill>
                <a:srgbClr val="E9E9E9"/>
              </a:solidFill>
            </a:endParaRPr>
          </a:p>
          <a:p>
            <a:r>
              <a:rPr lang="en-US" sz="2000" b="1" dirty="0">
                <a:solidFill>
                  <a:srgbClr val="FFFF00"/>
                </a:solidFill>
              </a:rPr>
              <a:t>Yellow: Start Visit</a:t>
            </a:r>
            <a:endParaRPr lang="en-US" sz="2000" b="1" dirty="0">
              <a:solidFill>
                <a:srgbClr val="FFFF00"/>
              </a:solidFill>
            </a:endParaRPr>
          </a:p>
          <a:p>
            <a:r>
              <a:rPr lang="en-US" sz="2000" b="1" dirty="0">
                <a:solidFill>
                  <a:srgbClr val="00B050"/>
                </a:solidFill>
              </a:rPr>
              <a:t>Green: Visited</a:t>
            </a:r>
            <a:endParaRPr lang="en-US" sz="2000" b="1" dirty="0">
              <a:solidFill>
                <a:srgbClr val="00B050"/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48" y="2438400"/>
            <a:ext cx="2486025" cy="38195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0448" y="18288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Adjacent List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2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12634"/>
          <a:ext cx="9144000" cy="6861109"/>
          <a:chOff x="0" y="12634"/>
          <a:chExt cx="9144000" cy="6861109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1430" y="718185"/>
            <a:ext cx="1916430" cy="6139815"/>
          </a:xfrm>
          <a:prstGeom prst="rect">
            <a:avLst/>
          </a:prstGeom>
        </p:spPr>
      </p:pic>
      <p:pic>
        <p:nvPicPr>
          <p:cNvPr id="5" name="Slide"/>
          <p:cNvPicPr>
            <a:picLocks noChangeAspect="1"/>
          </p:cNvPicPr>
          <p:nvPr/>
        </p:nvPicPr>
        <p:blipFill rotWithShape="1">
          <a:blip r:embed="rId3"/>
          <a:srcRect t="16659" r="9474"/>
          <a:stretch>
            <a:fillRect/>
          </a:stretch>
        </p:blipFill>
        <p:spPr>
          <a:xfrm>
            <a:off x="2144395" y="1210945"/>
            <a:ext cx="6167755" cy="5355590"/>
          </a:xfrm>
          <a:prstGeom prst="rect">
            <a:avLst/>
          </a:prstGeom>
        </p:spPr>
      </p:pic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685800" y="914400"/>
            <a:ext cx="4653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We’ll discuss the following things today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62000" y="1753235"/>
            <a:ext cx="540385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800" b="1" dirty="0">
                <a:solidFill>
                  <a:schemeClr val="bg2">
                    <a:lumMod val="75000"/>
                  </a:schemeClr>
                </a:solidFill>
                <a:effectLst/>
              </a:rPr>
              <a:t>01</a:t>
            </a:r>
            <a:endParaRPr lang="en-US" sz="2800" b="1" dirty="0">
              <a:solidFill>
                <a:schemeClr val="bg2">
                  <a:lumMod val="75000"/>
                </a:schemeClr>
              </a:solidFill>
              <a:effectLst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1537335" y="1699260"/>
            <a:ext cx="15106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2">
                    <a:lumMod val="75000"/>
                  </a:schemeClr>
                </a:solidFill>
              </a:rPr>
              <a:t>Overview</a:t>
            </a:r>
            <a:endParaRPr lang="en-US" sz="1600" b="1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1537335" y="1927225"/>
            <a:ext cx="15106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What is graph</a:t>
            </a:r>
            <a:endParaRPr 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748665" y="2567940"/>
            <a:ext cx="61087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800" b="1">
                <a:solidFill>
                  <a:schemeClr val="bg2">
                    <a:lumMod val="75000"/>
                  </a:schemeClr>
                </a:solidFill>
                <a:effectLst/>
              </a:rPr>
              <a:t>02</a:t>
            </a:r>
            <a:endParaRPr lang="en-US" sz="2800" b="1">
              <a:solidFill>
                <a:schemeClr val="bg2">
                  <a:lumMod val="75000"/>
                </a:schemeClr>
              </a:solidFill>
              <a:effectLst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524000" y="2517140"/>
            <a:ext cx="15106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2">
                    <a:lumMod val="75000"/>
                  </a:schemeClr>
                </a:solidFill>
              </a:rPr>
              <a:t>Examples </a:t>
            </a:r>
            <a:endParaRPr lang="en-US" sz="1600" b="1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1524000" y="2759075"/>
            <a:ext cx="35604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tx2">
                    <a:lumMod val="50000"/>
                  </a:schemeClr>
                </a:solidFill>
              </a:rPr>
              <a:t>Where we use graphs in our daily life</a:t>
            </a:r>
            <a:endParaRPr lang="en-US" sz="14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762000" y="3293012"/>
            <a:ext cx="61087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800" b="1" dirty="0">
                <a:solidFill>
                  <a:schemeClr val="bg2">
                    <a:lumMod val="75000"/>
                  </a:schemeClr>
                </a:solidFill>
                <a:effectLst/>
              </a:rPr>
              <a:t>03</a:t>
            </a:r>
            <a:endParaRPr lang="en-US" sz="2800" b="1" dirty="0">
              <a:solidFill>
                <a:schemeClr val="bg2">
                  <a:lumMod val="75000"/>
                </a:schemeClr>
              </a:solidFill>
              <a:effectLst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1510664" y="3278505"/>
            <a:ext cx="2224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75000"/>
                  </a:schemeClr>
                </a:solidFill>
              </a:rPr>
              <a:t>Types &amp; Properties</a:t>
            </a:r>
            <a:endParaRPr lang="en-US" sz="16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1524000" y="3581400"/>
            <a:ext cx="37325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We’ll discuss some of the common types of graphs</a:t>
            </a:r>
            <a:endParaRPr 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2" name="Straight Connector 1"/>
          <p:cNvCxnSpPr/>
          <p:nvPr/>
        </p:nvCxnSpPr>
        <p:spPr>
          <a:xfrm>
            <a:off x="1419860" y="1825625"/>
            <a:ext cx="0" cy="37655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410335" y="2640330"/>
            <a:ext cx="0" cy="37655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406525" y="3355340"/>
            <a:ext cx="0" cy="37655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ext Box 21"/>
          <p:cNvSpPr txBox="1"/>
          <p:nvPr/>
        </p:nvSpPr>
        <p:spPr>
          <a:xfrm>
            <a:off x="1502020" y="4354830"/>
            <a:ext cx="3732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We’ll discuss some of the common operations </a:t>
            </a:r>
            <a:endParaRPr 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426894" y="4191000"/>
            <a:ext cx="0" cy="37655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Text Box 20"/>
          <p:cNvSpPr txBox="1"/>
          <p:nvPr/>
        </p:nvSpPr>
        <p:spPr>
          <a:xfrm>
            <a:off x="1493520" y="4082415"/>
            <a:ext cx="17068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75000"/>
                  </a:schemeClr>
                </a:solidFill>
              </a:rPr>
              <a:t>Operations</a:t>
            </a:r>
            <a:endParaRPr lang="en-US" sz="16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 Box 19"/>
          <p:cNvSpPr txBox="1"/>
          <p:nvPr/>
        </p:nvSpPr>
        <p:spPr>
          <a:xfrm>
            <a:off x="762000" y="403860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800" b="1" dirty="0">
                <a:solidFill>
                  <a:schemeClr val="bg2">
                    <a:lumMod val="75000"/>
                  </a:schemeClr>
                </a:solidFill>
                <a:effectLst/>
              </a:rPr>
              <a:t>04</a:t>
            </a:r>
            <a:endParaRPr lang="en-US" sz="2800" b="1" dirty="0">
              <a:solidFill>
                <a:schemeClr val="bg2">
                  <a:lumMod val="75000"/>
                </a:schemeClr>
              </a:solidFill>
              <a:effectLst/>
            </a:endParaRPr>
          </a:p>
        </p:txBody>
      </p:sp>
      <p:sp>
        <p:nvSpPr>
          <p:cNvPr id="14" name="Text Box 19"/>
          <p:cNvSpPr txBox="1"/>
          <p:nvPr/>
        </p:nvSpPr>
        <p:spPr>
          <a:xfrm>
            <a:off x="786183" y="511558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800" b="1" dirty="0">
                <a:solidFill>
                  <a:schemeClr val="bg2">
                    <a:lumMod val="75000"/>
                  </a:schemeClr>
                </a:solidFill>
                <a:effectLst/>
              </a:rPr>
              <a:t>05</a:t>
            </a:r>
            <a:endParaRPr lang="en-US" sz="2800" b="1" dirty="0">
              <a:solidFill>
                <a:schemeClr val="bg2">
                  <a:lumMod val="75000"/>
                </a:schemeClr>
              </a:solidFill>
              <a:effectLst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447800" y="5186045"/>
            <a:ext cx="0" cy="37655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Text Box 21"/>
          <p:cNvSpPr txBox="1"/>
          <p:nvPr/>
        </p:nvSpPr>
        <p:spPr>
          <a:xfrm>
            <a:off x="1600200" y="5105400"/>
            <a:ext cx="3732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We’ll discuss some of the common applications.</a:t>
            </a:r>
            <a:endParaRPr 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6" name="Text Box 20"/>
          <p:cNvSpPr txBox="1"/>
          <p:nvPr/>
        </p:nvSpPr>
        <p:spPr>
          <a:xfrm>
            <a:off x="1524000" y="4844415"/>
            <a:ext cx="17068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75000"/>
                  </a:schemeClr>
                </a:solidFill>
              </a:rPr>
              <a:t>Applications</a:t>
            </a:r>
            <a:endParaRPr lang="en-US" sz="16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7" name="Picture 26" descr="460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34200" y="2858828"/>
            <a:ext cx="2007112" cy="2722181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000"/>
                            </p:stCondLst>
                            <p:childTnLst>
                              <p:par>
                                <p:cTn id="9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4" grpId="2"/>
      <p:bldP spid="5" grpId="1"/>
      <p:bldP spid="5" grpId="2"/>
      <p:bldP spid="11" grpId="0"/>
      <p:bldP spid="13" grpId="0"/>
      <p:bldP spid="17" grpId="1"/>
      <p:bldP spid="17" grpId="2"/>
      <p:bldP spid="18" grpId="0"/>
      <p:bldP spid="19" grpId="0"/>
      <p:bldP spid="20" grpId="1"/>
      <p:bldP spid="20" grpId="2"/>
      <p:bldP spid="21" grpId="0"/>
      <p:bldP spid="22" grpId="0"/>
      <p:bldP spid="3" grpId="0"/>
      <p:bldP spid="8" grpId="0"/>
      <p:bldP spid="10" grpId="0"/>
      <p:bldP spid="10" grpId="1"/>
      <p:bldP spid="14" grpId="0"/>
      <p:bldP spid="14" grpId="1"/>
      <p:bldP spid="24" grpId="0"/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2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12634"/>
          <a:ext cx="9144000" cy="6861109"/>
          <a:chOff x="0" y="12634"/>
          <a:chExt cx="9144000" cy="6861109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1430" y="1328420"/>
            <a:ext cx="1916430" cy="5529580"/>
          </a:xfrm>
          <a:prstGeom prst="rect">
            <a:avLst/>
          </a:prstGeom>
        </p:spPr>
      </p:pic>
      <p:pic>
        <p:nvPicPr>
          <p:cNvPr id="2" name="Slide"/>
          <p:cNvPicPr>
            <a:picLocks noChangeAspect="1"/>
          </p:cNvPicPr>
          <p:nvPr/>
        </p:nvPicPr>
        <p:blipFill rotWithShape="1">
          <a:blip r:embed="rId3"/>
          <a:srcRect t="15895" r="11905"/>
          <a:stretch>
            <a:fillRect/>
          </a:stretch>
        </p:blipFill>
        <p:spPr>
          <a:xfrm>
            <a:off x="2026285" y="528320"/>
            <a:ext cx="5638800" cy="4031933"/>
          </a:xfrm>
          <a:prstGeom prst="rect">
            <a:avLst/>
          </a:prstGeom>
        </p:spPr>
      </p:pic>
      <p:pic>
        <p:nvPicPr>
          <p:cNvPr id="4" name="Slide"/>
          <p:cNvPicPr>
            <a:picLocks noChangeAspect="1"/>
          </p:cNvPicPr>
          <p:nvPr/>
        </p:nvPicPr>
        <p:blipFill rotWithShape="1">
          <a:blip r:embed="rId4"/>
          <a:srcRect l="25000" t="82360" r="36842" b="72"/>
          <a:stretch>
            <a:fillRect/>
          </a:stretch>
        </p:blipFill>
        <p:spPr>
          <a:xfrm>
            <a:off x="2134234" y="4653121"/>
            <a:ext cx="5423679" cy="1870234"/>
          </a:xfrm>
          <a:prstGeom prst="rect">
            <a:avLst/>
          </a:prstGeom>
        </p:spPr>
      </p:pic>
    </p:spTree>
  </p:cSld>
  <p:clrMapOvr>
    <a:masterClrMapping/>
  </p:clrMapOvr>
  <p:transition>
    <p:plu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2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12634"/>
          <a:ext cx="9144000" cy="6861109"/>
          <a:chOff x="0" y="12634"/>
          <a:chExt cx="9144000" cy="6861109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1244" y="0"/>
            <a:ext cx="1916244" cy="6858000"/>
          </a:xfrm>
          <a:prstGeom prst="rect">
            <a:avLst/>
          </a:prstGeom>
        </p:spPr>
      </p:pic>
      <p:pic>
        <p:nvPicPr>
          <p:cNvPr id="5" name="Slide"/>
          <p:cNvPicPr>
            <a:picLocks noChangeAspect="1"/>
          </p:cNvPicPr>
          <p:nvPr/>
        </p:nvPicPr>
        <p:blipFill rotWithShape="1">
          <a:blip r:embed="rId3"/>
          <a:srcRect t="16870"/>
          <a:stretch>
            <a:fillRect/>
          </a:stretch>
        </p:blipFill>
        <p:spPr>
          <a:xfrm>
            <a:off x="1905000" y="242570"/>
            <a:ext cx="5791200" cy="4531995"/>
          </a:xfrm>
          <a:prstGeom prst="rect">
            <a:avLst/>
          </a:prstGeom>
        </p:spPr>
      </p:pic>
      <p:pic>
        <p:nvPicPr>
          <p:cNvPr id="6" name="Slide"/>
          <p:cNvPicPr>
            <a:picLocks noChangeAspect="1"/>
          </p:cNvPicPr>
          <p:nvPr/>
        </p:nvPicPr>
        <p:blipFill rotWithShape="1">
          <a:blip r:embed="rId4"/>
          <a:srcRect t="15778" r="6776"/>
          <a:stretch>
            <a:fillRect/>
          </a:stretch>
        </p:blipFill>
        <p:spPr>
          <a:xfrm>
            <a:off x="3665220" y="1478280"/>
            <a:ext cx="5410200" cy="3660709"/>
          </a:xfrm>
          <a:prstGeom prst="rect">
            <a:avLst/>
          </a:prstGeom>
        </p:spPr>
      </p:pic>
      <p:pic>
        <p:nvPicPr>
          <p:cNvPr id="7" name="Slide"/>
          <p:cNvPicPr>
            <a:picLocks noChangeAspect="1"/>
          </p:cNvPicPr>
          <p:nvPr/>
        </p:nvPicPr>
        <p:blipFill rotWithShape="1">
          <a:blip r:embed="rId5"/>
          <a:srcRect l="35833" t="83264" r="34167"/>
          <a:stretch>
            <a:fillRect/>
          </a:stretch>
        </p:blipFill>
        <p:spPr>
          <a:xfrm>
            <a:off x="5612765" y="5138770"/>
            <a:ext cx="2743201" cy="1146109"/>
          </a:xfrm>
          <a:prstGeom prst="rect">
            <a:avLst/>
          </a:prstGeom>
        </p:spPr>
      </p:pic>
      <p:pic>
        <p:nvPicPr>
          <p:cNvPr id="2" name="Slide"/>
          <p:cNvPicPr>
            <a:picLocks noChangeAspect="1"/>
          </p:cNvPicPr>
          <p:nvPr/>
        </p:nvPicPr>
        <p:blipFill rotWithShape="1">
          <a:blip r:embed="rId6"/>
          <a:srcRect l="35833" t="83265" r="32500"/>
          <a:stretch>
            <a:fillRect/>
          </a:stretch>
        </p:blipFill>
        <p:spPr>
          <a:xfrm>
            <a:off x="1424314" y="5139121"/>
            <a:ext cx="3391525" cy="1146109"/>
          </a:xfrm>
          <a:prstGeom prst="rect">
            <a:avLst/>
          </a:prstGeom>
        </p:spPr>
      </p:pic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2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12634"/>
          <a:ext cx="9144000" cy="6861109"/>
          <a:chOff x="0" y="12634"/>
          <a:chExt cx="9144000" cy="6861109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878" y="701896"/>
            <a:ext cx="1720122" cy="6156104"/>
          </a:xfrm>
          <a:prstGeom prst="rect">
            <a:avLst/>
          </a:prstGeom>
        </p:spPr>
      </p:pic>
      <p:pic>
        <p:nvPicPr>
          <p:cNvPr id="6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34"/>
            <a:ext cx="6400800" cy="4102165"/>
          </a:xfrm>
          <a:prstGeom prst="rect">
            <a:avLst/>
          </a:prstGeom>
        </p:spPr>
      </p:pic>
      <p:pic>
        <p:nvPicPr>
          <p:cNvPr id="7" name="Slide"/>
          <p:cNvPicPr>
            <a:picLocks noChangeAspect="1"/>
          </p:cNvPicPr>
          <p:nvPr/>
        </p:nvPicPr>
        <p:blipFill rotWithShape="1">
          <a:blip r:embed="rId4"/>
          <a:srcRect t="16522"/>
          <a:stretch>
            <a:fillRect/>
          </a:stretch>
        </p:blipFill>
        <p:spPr>
          <a:xfrm>
            <a:off x="721360" y="2692400"/>
            <a:ext cx="6400800" cy="4001880"/>
          </a:xfrm>
          <a:prstGeom prst="rect">
            <a:avLst/>
          </a:prstGeom>
        </p:spPr>
      </p:pic>
    </p:spTree>
  </p:cSld>
  <p:clrMapOvr>
    <a:masterClrMapping/>
  </p:clrMapOvr>
  <p:transition>
    <p:wheel spokes="2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2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12634"/>
          <a:ext cx="9144000" cy="6861109"/>
          <a:chOff x="0" y="12634"/>
          <a:chExt cx="9144000" cy="6861109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878" y="701896"/>
            <a:ext cx="1720122" cy="6156104"/>
          </a:xfrm>
          <a:prstGeom prst="rect">
            <a:avLst/>
          </a:prstGeom>
        </p:spPr>
      </p:pic>
      <p:pic>
        <p:nvPicPr>
          <p:cNvPr id="2" name="Slide"/>
          <p:cNvPicPr>
            <a:picLocks noChangeAspect="1"/>
          </p:cNvPicPr>
          <p:nvPr/>
        </p:nvPicPr>
        <p:blipFill rotWithShape="1">
          <a:blip r:embed="rId3"/>
          <a:srcRect t="16200" r="8421" b="1791"/>
          <a:stretch>
            <a:fillRect/>
          </a:stretch>
        </p:blipFill>
        <p:spPr>
          <a:xfrm>
            <a:off x="0" y="39590"/>
            <a:ext cx="6629400" cy="3489105"/>
          </a:xfrm>
          <a:prstGeom prst="rect">
            <a:avLst/>
          </a:prstGeom>
        </p:spPr>
      </p:pic>
      <p:pic>
        <p:nvPicPr>
          <p:cNvPr id="4" name="Slide"/>
          <p:cNvPicPr>
            <a:picLocks noChangeAspect="1"/>
          </p:cNvPicPr>
          <p:nvPr/>
        </p:nvPicPr>
        <p:blipFill rotWithShape="1">
          <a:blip r:embed="rId4"/>
          <a:srcRect t="16149" r="6897"/>
          <a:stretch>
            <a:fillRect/>
          </a:stretch>
        </p:blipFill>
        <p:spPr>
          <a:xfrm>
            <a:off x="0" y="3237865"/>
            <a:ext cx="6172200" cy="3509010"/>
          </a:xfrm>
          <a:prstGeom prst="rect">
            <a:avLst/>
          </a:prstGeom>
        </p:spPr>
      </p:pic>
      <p:pic>
        <p:nvPicPr>
          <p:cNvPr id="5" name="Slide"/>
          <p:cNvPicPr>
            <a:picLocks noChangeAspect="1"/>
          </p:cNvPicPr>
          <p:nvPr/>
        </p:nvPicPr>
        <p:blipFill rotWithShape="1">
          <a:blip r:embed="rId5"/>
          <a:srcRect t="15955" r="8307" b="65"/>
          <a:stretch>
            <a:fillRect/>
          </a:stretch>
        </p:blipFill>
        <p:spPr>
          <a:xfrm>
            <a:off x="3256504" y="1409700"/>
            <a:ext cx="5887496" cy="4038600"/>
          </a:xfrm>
          <a:prstGeom prst="rect">
            <a:avLst/>
          </a:prstGeom>
        </p:spPr>
      </p:pic>
    </p:spTree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7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4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28" dur="1"/>
                                        <p:tgtEl>
                                          <p:spTgt spid="5"/>
                                        </p:tgtEl>
                                      </p:cBhvr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2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12634"/>
          <a:ext cx="9144000" cy="6861109"/>
          <a:chOff x="0" y="12634"/>
          <a:chExt cx="9144000" cy="6861109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678" y="228600"/>
            <a:ext cx="1720122" cy="6156104"/>
          </a:xfrm>
          <a:prstGeom prst="rect">
            <a:avLst/>
          </a:prstGeom>
        </p:spPr>
      </p:pic>
      <p:pic>
        <p:nvPicPr>
          <p:cNvPr id="6" name="Slide"/>
          <p:cNvPicPr>
            <a:picLocks noChangeAspect="1"/>
          </p:cNvPicPr>
          <p:nvPr/>
        </p:nvPicPr>
        <p:blipFill rotWithShape="1">
          <a:blip r:embed="rId3"/>
          <a:srcRect t="17284"/>
          <a:stretch>
            <a:fillRect/>
          </a:stretch>
        </p:blipFill>
        <p:spPr>
          <a:xfrm>
            <a:off x="1845310" y="645795"/>
            <a:ext cx="5887720" cy="3910330"/>
          </a:xfrm>
          <a:prstGeom prst="rect">
            <a:avLst/>
          </a:prstGeom>
        </p:spPr>
      </p:pic>
      <p:pic>
        <p:nvPicPr>
          <p:cNvPr id="7" name="Slide"/>
          <p:cNvPicPr>
            <a:picLocks noChangeAspect="1"/>
          </p:cNvPicPr>
          <p:nvPr/>
        </p:nvPicPr>
        <p:blipFill rotWithShape="1">
          <a:blip r:embed="rId4"/>
          <a:srcRect l="63333" t="62124" r="6667" b="24524"/>
          <a:stretch>
            <a:fillRect/>
          </a:stretch>
        </p:blipFill>
        <p:spPr>
          <a:xfrm>
            <a:off x="5622925" y="4556125"/>
            <a:ext cx="2743200" cy="914400"/>
          </a:xfrm>
          <a:prstGeom prst="rect">
            <a:avLst/>
          </a:prstGeom>
        </p:spPr>
      </p:pic>
      <p:pic>
        <p:nvPicPr>
          <p:cNvPr id="8" name="Slide"/>
          <p:cNvPicPr>
            <a:picLocks noChangeAspect="1"/>
          </p:cNvPicPr>
          <p:nvPr/>
        </p:nvPicPr>
        <p:blipFill rotWithShape="1">
          <a:blip r:embed="rId5"/>
          <a:srcRect l="63333" t="62124" r="6667" b="24524"/>
          <a:stretch>
            <a:fillRect/>
          </a:stretch>
        </p:blipFill>
        <p:spPr>
          <a:xfrm>
            <a:off x="2438400" y="5470303"/>
            <a:ext cx="4648200" cy="1082897"/>
          </a:xfrm>
          <a:prstGeom prst="rect">
            <a:avLst/>
          </a:prstGeom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2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12634"/>
          <a:ext cx="9144000" cy="6861109"/>
          <a:chOff x="0" y="12634"/>
          <a:chExt cx="9144000" cy="6861109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678" y="228600"/>
            <a:ext cx="1720122" cy="6156104"/>
          </a:xfrm>
          <a:prstGeom prst="rect">
            <a:avLst/>
          </a:prstGeom>
        </p:spPr>
      </p:pic>
      <p:pic>
        <p:nvPicPr>
          <p:cNvPr id="2" name="Slide"/>
          <p:cNvPicPr>
            <a:picLocks noChangeAspect="1"/>
          </p:cNvPicPr>
          <p:nvPr/>
        </p:nvPicPr>
        <p:blipFill rotWithShape="1">
          <a:blip r:embed="rId3"/>
          <a:srcRect t="16794"/>
          <a:stretch>
            <a:fillRect/>
          </a:stretch>
        </p:blipFill>
        <p:spPr>
          <a:xfrm>
            <a:off x="1934845" y="565785"/>
            <a:ext cx="5791200" cy="3362943"/>
          </a:xfrm>
          <a:prstGeom prst="rect">
            <a:avLst/>
          </a:prstGeom>
        </p:spPr>
      </p:pic>
      <p:pic>
        <p:nvPicPr>
          <p:cNvPr id="4" name="Slide"/>
          <p:cNvPicPr>
            <a:picLocks noChangeAspect="1"/>
          </p:cNvPicPr>
          <p:nvPr/>
        </p:nvPicPr>
        <p:blipFill rotWithShape="1">
          <a:blip r:embed="rId4"/>
          <a:srcRect t="15777"/>
          <a:stretch>
            <a:fillRect/>
          </a:stretch>
        </p:blipFill>
        <p:spPr>
          <a:xfrm>
            <a:off x="1934845" y="2929890"/>
            <a:ext cx="5483860" cy="3622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11190" y="2007870"/>
            <a:ext cx="28517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Its mean the child of this nod already exist in the Queue</a:t>
            </a:r>
            <a:endParaRPr lang="en-US" b="1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2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12634"/>
          <a:ext cx="9144000" cy="6861109"/>
          <a:chOff x="0" y="12634"/>
          <a:chExt cx="9144000" cy="6861109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609600"/>
            <a:ext cx="1720122" cy="6156104"/>
          </a:xfrm>
          <a:prstGeom prst="rect">
            <a:avLst/>
          </a:prstGeom>
        </p:spPr>
      </p:pic>
      <p:pic>
        <p:nvPicPr>
          <p:cNvPr id="5" name="Slide"/>
          <p:cNvPicPr>
            <a:picLocks noChangeAspect="1"/>
          </p:cNvPicPr>
          <p:nvPr/>
        </p:nvPicPr>
        <p:blipFill rotWithShape="1">
          <a:blip r:embed="rId3"/>
          <a:srcRect t="17227"/>
          <a:stretch>
            <a:fillRect/>
          </a:stretch>
        </p:blipFill>
        <p:spPr>
          <a:xfrm>
            <a:off x="198120" y="193675"/>
            <a:ext cx="7156450" cy="3784600"/>
          </a:xfrm>
          <a:prstGeom prst="rect">
            <a:avLst/>
          </a:prstGeom>
        </p:spPr>
      </p:pic>
      <p:pic>
        <p:nvPicPr>
          <p:cNvPr id="6" name="Slide"/>
          <p:cNvPicPr>
            <a:picLocks noChangeAspect="1"/>
          </p:cNvPicPr>
          <p:nvPr/>
        </p:nvPicPr>
        <p:blipFill rotWithShape="1">
          <a:blip r:embed="rId4"/>
          <a:srcRect t="15744"/>
          <a:stretch>
            <a:fillRect/>
          </a:stretch>
        </p:blipFill>
        <p:spPr>
          <a:xfrm>
            <a:off x="198120" y="1567180"/>
            <a:ext cx="6840220" cy="4241165"/>
          </a:xfrm>
          <a:prstGeom prst="rect">
            <a:avLst/>
          </a:prstGeom>
        </p:spPr>
      </p:pic>
      <p:pic>
        <p:nvPicPr>
          <p:cNvPr id="7" name="Slide"/>
          <p:cNvPicPr>
            <a:picLocks noChangeAspect="1"/>
          </p:cNvPicPr>
          <p:nvPr/>
        </p:nvPicPr>
        <p:blipFill rotWithShape="1">
          <a:blip r:embed="rId5"/>
          <a:srcRect t="16523"/>
          <a:stretch>
            <a:fillRect/>
          </a:stretch>
        </p:blipFill>
        <p:spPr>
          <a:xfrm>
            <a:off x="198120" y="2856865"/>
            <a:ext cx="6619240" cy="3629025"/>
          </a:xfrm>
          <a:prstGeom prst="rect">
            <a:avLst/>
          </a:prstGeom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2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12634"/>
          <a:ext cx="9144000" cy="6861109"/>
          <a:chOff x="0" y="12634"/>
          <a:chExt cx="9144000" cy="6861109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609600"/>
            <a:ext cx="1720122" cy="6156104"/>
          </a:xfrm>
          <a:prstGeom prst="rect">
            <a:avLst/>
          </a:prstGeom>
        </p:spPr>
      </p:pic>
      <p:pic>
        <p:nvPicPr>
          <p:cNvPr id="2" name="Slide"/>
          <p:cNvPicPr>
            <a:picLocks noChangeAspect="1"/>
          </p:cNvPicPr>
          <p:nvPr/>
        </p:nvPicPr>
        <p:blipFill rotWithShape="1">
          <a:blip r:embed="rId3"/>
          <a:srcRect t="15797"/>
          <a:stretch>
            <a:fillRect/>
          </a:stretch>
        </p:blipFill>
        <p:spPr>
          <a:xfrm>
            <a:off x="102432" y="0"/>
            <a:ext cx="6858000" cy="3988603"/>
          </a:xfrm>
          <a:prstGeom prst="rect">
            <a:avLst/>
          </a:prstGeom>
        </p:spPr>
      </p:pic>
      <p:pic>
        <p:nvPicPr>
          <p:cNvPr id="4" name="Slide"/>
          <p:cNvPicPr>
            <a:picLocks noChangeAspect="1"/>
          </p:cNvPicPr>
          <p:nvPr/>
        </p:nvPicPr>
        <p:blipFill rotWithShape="1">
          <a:blip r:embed="rId4"/>
          <a:srcRect t="17694"/>
          <a:stretch>
            <a:fillRect/>
          </a:stretch>
        </p:blipFill>
        <p:spPr>
          <a:xfrm>
            <a:off x="102235" y="3008630"/>
            <a:ext cx="6858000" cy="3757295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2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12634"/>
          <a:ext cx="9144000" cy="6861109"/>
          <a:chOff x="0" y="12634"/>
          <a:chExt cx="9144000" cy="6861109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609600"/>
            <a:ext cx="1720122" cy="6156104"/>
          </a:xfrm>
          <a:prstGeom prst="rect">
            <a:avLst/>
          </a:prstGeom>
        </p:spPr>
      </p:pic>
      <p:pic>
        <p:nvPicPr>
          <p:cNvPr id="5" name="Slide"/>
          <p:cNvPicPr>
            <a:picLocks noChangeAspect="1"/>
          </p:cNvPicPr>
          <p:nvPr/>
        </p:nvPicPr>
        <p:blipFill rotWithShape="1">
          <a:blip r:embed="rId3"/>
          <a:srcRect t="16119"/>
          <a:stretch>
            <a:fillRect/>
          </a:stretch>
        </p:blipFill>
        <p:spPr>
          <a:xfrm>
            <a:off x="4997" y="0"/>
            <a:ext cx="6858000" cy="3965509"/>
          </a:xfrm>
          <a:prstGeom prst="rect">
            <a:avLst/>
          </a:prstGeom>
        </p:spPr>
      </p:pic>
      <p:pic>
        <p:nvPicPr>
          <p:cNvPr id="7" name="Slide"/>
          <p:cNvPicPr>
            <a:picLocks noChangeAspect="1"/>
          </p:cNvPicPr>
          <p:nvPr/>
        </p:nvPicPr>
        <p:blipFill rotWithShape="1">
          <a:blip r:embed="rId4"/>
          <a:srcRect t="16505" r="10000"/>
          <a:stretch>
            <a:fillRect/>
          </a:stretch>
        </p:blipFill>
        <p:spPr>
          <a:xfrm>
            <a:off x="5080" y="1617345"/>
            <a:ext cx="6858000" cy="3965575"/>
          </a:xfrm>
          <a:prstGeom prst="rect">
            <a:avLst/>
          </a:prstGeom>
        </p:spPr>
      </p:pic>
      <p:pic>
        <p:nvPicPr>
          <p:cNvPr id="8" name="Slide"/>
          <p:cNvPicPr>
            <a:picLocks noChangeAspect="1"/>
          </p:cNvPicPr>
          <p:nvPr/>
        </p:nvPicPr>
        <p:blipFill rotWithShape="1">
          <a:blip r:embed="rId5"/>
          <a:srcRect t="17198"/>
          <a:stretch>
            <a:fillRect/>
          </a:stretch>
        </p:blipFill>
        <p:spPr>
          <a:xfrm>
            <a:off x="4445" y="3385185"/>
            <a:ext cx="6858635" cy="3380740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2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12634"/>
          <a:ext cx="9144000" cy="6861109"/>
          <a:chOff x="0" y="12634"/>
          <a:chExt cx="9144000" cy="6861109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609600"/>
            <a:ext cx="1720122" cy="6156104"/>
          </a:xfrm>
          <a:prstGeom prst="rect">
            <a:avLst/>
          </a:prstGeom>
        </p:spPr>
      </p:pic>
      <p:pic>
        <p:nvPicPr>
          <p:cNvPr id="2" name="Slide"/>
          <p:cNvPicPr>
            <a:picLocks noChangeAspect="1"/>
          </p:cNvPicPr>
          <p:nvPr/>
        </p:nvPicPr>
        <p:blipFill rotWithShape="1">
          <a:blip r:embed="rId3"/>
          <a:srcRect t="15822"/>
          <a:stretch>
            <a:fillRect/>
          </a:stretch>
        </p:blipFill>
        <p:spPr>
          <a:xfrm>
            <a:off x="0" y="76200"/>
            <a:ext cx="6934200" cy="3542030"/>
          </a:xfrm>
          <a:prstGeom prst="rect">
            <a:avLst/>
          </a:prstGeom>
        </p:spPr>
      </p:pic>
      <p:pic>
        <p:nvPicPr>
          <p:cNvPr id="4" name="Slide"/>
          <p:cNvPicPr>
            <a:picLocks noChangeAspect="1"/>
          </p:cNvPicPr>
          <p:nvPr/>
        </p:nvPicPr>
        <p:blipFill rotWithShape="1">
          <a:blip r:embed="rId4"/>
          <a:srcRect t="16034"/>
          <a:stretch>
            <a:fillRect/>
          </a:stretch>
        </p:blipFill>
        <p:spPr>
          <a:xfrm>
            <a:off x="0" y="3148330"/>
            <a:ext cx="6934200" cy="3463290"/>
          </a:xfrm>
          <a:prstGeom prst="rect">
            <a:avLst/>
          </a:prstGeom>
        </p:spPr>
      </p:pic>
    </p:spTree>
  </p:cSld>
  <p:clrMapOvr>
    <a:masterClrMapping/>
  </p:clrMapOvr>
  <p:transition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752600"/>
            <a:ext cx="2655147" cy="3733800"/>
          </a:xfrm>
          <a:prstGeom prst="rect">
            <a:avLst/>
          </a:prstGeom>
        </p:spPr>
      </p:pic>
      <p:sp>
        <p:nvSpPr>
          <p:cNvPr id="4" name="Scroll: Vertical 3"/>
          <p:cNvSpPr/>
          <p:nvPr/>
        </p:nvSpPr>
        <p:spPr>
          <a:xfrm>
            <a:off x="2438400" y="762000"/>
            <a:ext cx="2895600" cy="5410200"/>
          </a:xfrm>
          <a:prstGeom prst="verticalScrol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latin typeface="Harlow Solid Italic" panose="04030604020F02020D02" pitchFamily="82" charset="0"/>
                <a:cs typeface="Times New Roman" panose="02020603050405020304" pitchFamily="18" charset="0"/>
              </a:rPr>
              <a:t>Sudden !</a:t>
            </a:r>
            <a:endParaRPr lang="en-US" sz="3800" dirty="0">
              <a:latin typeface="Harlow Solid Italic" panose="04030604020F02020D02" pitchFamily="82" charset="0"/>
              <a:cs typeface="Times New Roman" panose="02020603050405020304" pitchFamily="18" charset="0"/>
            </a:endParaRPr>
          </a:p>
          <a:p>
            <a:pPr algn="ctr"/>
            <a:r>
              <a:rPr lang="en-US" sz="3800" dirty="0">
                <a:latin typeface="Harlow Solid Italic" panose="04030604020F02020D02" pitchFamily="82" charset="0"/>
                <a:cs typeface="Times New Roman" panose="02020603050405020304" pitchFamily="18" charset="0"/>
              </a:rPr>
              <a:t>I planed </a:t>
            </a:r>
            <a:r>
              <a:rPr lang="en-US" sz="3800" dirty="0">
                <a:solidFill>
                  <a:schemeClr val="bg1"/>
                </a:solidFill>
                <a:latin typeface="Harlow Solid Italic" panose="04030604020F02020D02" pitchFamily="82" charset="0"/>
                <a:cs typeface="Times New Roman" panose="02020603050405020304" pitchFamily="18" charset="0"/>
              </a:rPr>
              <a:t>Get - </a:t>
            </a:r>
            <a:r>
              <a:rPr lang="en-US" sz="3800" u="sng" dirty="0">
                <a:solidFill>
                  <a:srgbClr val="FFFF00"/>
                </a:solidFill>
                <a:latin typeface="Harlow Solid Italic" panose="04030604020F02020D02" pitchFamily="82" charset="0"/>
                <a:cs typeface="Times New Roman" panose="02020603050405020304" pitchFamily="18" charset="0"/>
              </a:rPr>
              <a:t>Together </a:t>
            </a:r>
            <a:r>
              <a:rPr lang="en-US" sz="3800" dirty="0">
                <a:latin typeface="Harlow Solid Italic" panose="04030604020F02020D02" pitchFamily="82" charset="0"/>
                <a:cs typeface="Times New Roman" panose="02020603050405020304" pitchFamily="18" charset="0"/>
              </a:rPr>
              <a:t>with </a:t>
            </a:r>
            <a:r>
              <a:rPr lang="en-US" sz="3800" u="sng" dirty="0">
                <a:solidFill>
                  <a:srgbClr val="FFFF00"/>
                </a:solidFill>
                <a:latin typeface="Harlow Solid Italic" panose="04030604020F02020D02" pitchFamily="82" charset="0"/>
                <a:cs typeface="Times New Roman" panose="02020603050405020304" pitchFamily="18" charset="0"/>
              </a:rPr>
              <a:t>Friends</a:t>
            </a:r>
            <a:r>
              <a:rPr lang="en-US" sz="3800" dirty="0">
                <a:solidFill>
                  <a:srgbClr val="FFFF00"/>
                </a:solidFill>
                <a:latin typeface="Harlow Solid Italic" panose="04030604020F02020D02" pitchFamily="82" charset="0"/>
                <a:cs typeface="Times New Roman" panose="02020603050405020304" pitchFamily="18" charset="0"/>
              </a:rPr>
              <a:t> </a:t>
            </a:r>
            <a:r>
              <a:rPr lang="en-US" sz="3800" dirty="0">
                <a:latin typeface="Harlow Solid Italic" panose="04030604020F02020D02" pitchFamily="82" charset="0"/>
                <a:cs typeface="Times New Roman" panose="02020603050405020304" pitchFamily="18" charset="0"/>
              </a:rPr>
              <a:t>at </a:t>
            </a:r>
            <a:r>
              <a:rPr lang="en-US" sz="3800" u="sng" dirty="0" err="1">
                <a:solidFill>
                  <a:srgbClr val="00B050"/>
                </a:solidFill>
                <a:latin typeface="Harlow Solid Italic" panose="04030604020F02020D02" pitchFamily="82" charset="0"/>
                <a:cs typeface="Times New Roman" panose="02020603050405020304" pitchFamily="18" charset="0"/>
              </a:rPr>
              <a:t>Marvie’s</a:t>
            </a:r>
            <a:r>
              <a:rPr lang="en-US" sz="3800" u="sng" dirty="0">
                <a:solidFill>
                  <a:srgbClr val="00B050"/>
                </a:solidFill>
                <a:latin typeface="Harlow Solid Italic" panose="04030604020F02020D02" pitchFamily="82" charset="0"/>
                <a:cs typeface="Times New Roman" panose="02020603050405020304" pitchFamily="18" charset="0"/>
              </a:rPr>
              <a:t> house </a:t>
            </a:r>
            <a:endParaRPr lang="en-US" sz="3800" u="sng" dirty="0">
              <a:solidFill>
                <a:srgbClr val="00B050"/>
              </a:solidFill>
              <a:latin typeface="Harlow Solid Italic" panose="04030604020F02020D02" pitchFamily="82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2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12634"/>
          <a:ext cx="9144000" cy="6861109"/>
          <a:chOff x="0" y="12634"/>
          <a:chExt cx="9144000" cy="6861109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2400" y="0"/>
            <a:ext cx="1720122" cy="6156104"/>
          </a:xfrm>
          <a:prstGeom prst="rect">
            <a:avLst/>
          </a:prstGeom>
        </p:spPr>
      </p:pic>
      <p:pic>
        <p:nvPicPr>
          <p:cNvPr id="5" name="Slide"/>
          <p:cNvPicPr>
            <a:picLocks noChangeAspect="1"/>
          </p:cNvPicPr>
          <p:nvPr/>
        </p:nvPicPr>
        <p:blipFill rotWithShape="1">
          <a:blip r:embed="rId3"/>
          <a:srcRect t="15863"/>
          <a:stretch>
            <a:fillRect/>
          </a:stretch>
        </p:blipFill>
        <p:spPr>
          <a:xfrm>
            <a:off x="1872615" y="104775"/>
            <a:ext cx="5842000" cy="4041775"/>
          </a:xfrm>
          <a:prstGeom prst="rect">
            <a:avLst/>
          </a:prstGeom>
        </p:spPr>
      </p:pic>
      <p:pic>
        <p:nvPicPr>
          <p:cNvPr id="6" name="Slide"/>
          <p:cNvPicPr>
            <a:picLocks noChangeAspect="1"/>
          </p:cNvPicPr>
          <p:nvPr/>
        </p:nvPicPr>
        <p:blipFill rotWithShape="1">
          <a:blip r:embed="rId4"/>
          <a:srcRect t="17140"/>
          <a:stretch>
            <a:fillRect/>
          </a:stretch>
        </p:blipFill>
        <p:spPr>
          <a:xfrm>
            <a:off x="1739265" y="1739265"/>
            <a:ext cx="5975350" cy="3581400"/>
          </a:xfrm>
          <a:prstGeom prst="rect">
            <a:avLst/>
          </a:prstGeom>
        </p:spPr>
      </p:pic>
      <p:pic>
        <p:nvPicPr>
          <p:cNvPr id="7" name="Slide"/>
          <p:cNvPicPr>
            <a:picLocks noChangeAspect="1"/>
          </p:cNvPicPr>
          <p:nvPr/>
        </p:nvPicPr>
        <p:blipFill rotWithShape="1">
          <a:blip r:embed="rId5"/>
          <a:srcRect t="16724"/>
          <a:stretch>
            <a:fillRect/>
          </a:stretch>
        </p:blipFill>
        <p:spPr>
          <a:xfrm>
            <a:off x="2012950" y="2790825"/>
            <a:ext cx="5701665" cy="3810000"/>
          </a:xfrm>
          <a:prstGeom prst="rect">
            <a:avLst/>
          </a:prstGeom>
        </p:spPr>
      </p:pic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26" dur="1"/>
                                        <p:tgtEl>
                                          <p:spTgt spid="6"/>
                                        </p:tgtEl>
                                      </p:cBhvr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plus(out)">
                                      <p:cBhvr>
                                        <p:cTn id="3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2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12634"/>
          <a:ext cx="9144000" cy="6861109"/>
          <a:chOff x="0" y="12634"/>
          <a:chExt cx="9144000" cy="6861109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2400" y="0"/>
            <a:ext cx="1720122" cy="6156104"/>
          </a:xfrm>
          <a:prstGeom prst="rect">
            <a:avLst/>
          </a:prstGeom>
        </p:spPr>
      </p:pic>
      <p:pic>
        <p:nvPicPr>
          <p:cNvPr id="2" name="Slide"/>
          <p:cNvPicPr>
            <a:picLocks noChangeAspect="1"/>
          </p:cNvPicPr>
          <p:nvPr/>
        </p:nvPicPr>
        <p:blipFill rotWithShape="1">
          <a:blip r:embed="rId3"/>
          <a:srcRect t="15866"/>
          <a:stretch>
            <a:fillRect/>
          </a:stretch>
        </p:blipFill>
        <p:spPr>
          <a:xfrm>
            <a:off x="1872615" y="152400"/>
            <a:ext cx="5784850" cy="3889375"/>
          </a:xfrm>
          <a:prstGeom prst="rect">
            <a:avLst/>
          </a:prstGeom>
        </p:spPr>
      </p:pic>
      <p:pic>
        <p:nvPicPr>
          <p:cNvPr id="4" name="Slide"/>
          <p:cNvPicPr>
            <a:picLocks noChangeAspect="1"/>
          </p:cNvPicPr>
          <p:nvPr/>
        </p:nvPicPr>
        <p:blipFill rotWithShape="1">
          <a:blip r:embed="rId4"/>
          <a:srcRect t="17002"/>
          <a:stretch>
            <a:fillRect/>
          </a:stretch>
        </p:blipFill>
        <p:spPr>
          <a:xfrm>
            <a:off x="1872615" y="1715770"/>
            <a:ext cx="5784850" cy="3665855"/>
          </a:xfrm>
          <a:prstGeom prst="rect">
            <a:avLst/>
          </a:prstGeom>
        </p:spPr>
      </p:pic>
      <p:pic>
        <p:nvPicPr>
          <p:cNvPr id="8" name="Slide"/>
          <p:cNvPicPr>
            <a:picLocks noChangeAspect="1"/>
          </p:cNvPicPr>
          <p:nvPr/>
        </p:nvPicPr>
        <p:blipFill rotWithShape="1">
          <a:blip r:embed="rId5"/>
          <a:srcRect t="16216"/>
          <a:stretch>
            <a:fillRect/>
          </a:stretch>
        </p:blipFill>
        <p:spPr>
          <a:xfrm>
            <a:off x="1872615" y="3137535"/>
            <a:ext cx="5784850" cy="3357245"/>
          </a:xfrm>
          <a:prstGeom prst="rect">
            <a:avLst/>
          </a:prstGeom>
        </p:spPr>
      </p:pic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1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2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12634"/>
          <a:ext cx="9144000" cy="6861109"/>
          <a:chOff x="0" y="12634"/>
          <a:chExt cx="9144000" cy="6861109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2400" y="0"/>
            <a:ext cx="1720122" cy="6156104"/>
          </a:xfrm>
          <a:prstGeom prst="rect">
            <a:avLst/>
          </a:prstGeom>
        </p:spPr>
      </p:pic>
      <p:pic>
        <p:nvPicPr>
          <p:cNvPr id="6" name="Slide"/>
          <p:cNvPicPr>
            <a:picLocks noChangeAspect="1"/>
          </p:cNvPicPr>
          <p:nvPr/>
        </p:nvPicPr>
        <p:blipFill rotWithShape="1">
          <a:blip r:embed="rId3"/>
          <a:srcRect l="-671" t="16434" r="671" b="-1"/>
          <a:stretch>
            <a:fillRect/>
          </a:stretch>
        </p:blipFill>
        <p:spPr>
          <a:xfrm>
            <a:off x="1872615" y="0"/>
            <a:ext cx="5828030" cy="3596640"/>
          </a:xfrm>
          <a:prstGeom prst="rect">
            <a:avLst/>
          </a:prstGeom>
        </p:spPr>
      </p:pic>
      <p:pic>
        <p:nvPicPr>
          <p:cNvPr id="7" name="Slide"/>
          <p:cNvPicPr>
            <a:picLocks noChangeAspect="1"/>
          </p:cNvPicPr>
          <p:nvPr/>
        </p:nvPicPr>
        <p:blipFill rotWithShape="1">
          <a:blip r:embed="rId4"/>
          <a:srcRect t="16690"/>
          <a:stretch>
            <a:fillRect/>
          </a:stretch>
        </p:blipFill>
        <p:spPr>
          <a:xfrm>
            <a:off x="1905000" y="1481455"/>
            <a:ext cx="5795645" cy="3300095"/>
          </a:xfrm>
          <a:prstGeom prst="rect">
            <a:avLst/>
          </a:prstGeom>
        </p:spPr>
      </p:pic>
      <p:pic>
        <p:nvPicPr>
          <p:cNvPr id="9" name="Slide"/>
          <p:cNvPicPr>
            <a:picLocks noChangeAspect="1"/>
          </p:cNvPicPr>
          <p:nvPr/>
        </p:nvPicPr>
        <p:blipFill rotWithShape="1">
          <a:blip r:embed="rId5"/>
          <a:srcRect t="15958" b="3604"/>
          <a:stretch>
            <a:fillRect/>
          </a:stretch>
        </p:blipFill>
        <p:spPr>
          <a:xfrm>
            <a:off x="1872615" y="3296285"/>
            <a:ext cx="5827395" cy="3193415"/>
          </a:xfrm>
          <a:prstGeom prst="rect">
            <a:avLst/>
          </a:prstGeom>
        </p:spPr>
      </p:pic>
    </p:spTree>
  </p:cSld>
  <p:clrMapOvr>
    <a:masterClrMapping/>
  </p:clrMapOvr>
  <p:transition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2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12634"/>
          <a:ext cx="9144000" cy="6861109"/>
          <a:chOff x="0" y="12634"/>
          <a:chExt cx="9144000" cy="6861109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50948"/>
            <a:ext cx="1720122" cy="6156104"/>
          </a:xfrm>
          <a:prstGeom prst="rect">
            <a:avLst/>
          </a:prstGeom>
        </p:spPr>
      </p:pic>
      <p:pic>
        <p:nvPicPr>
          <p:cNvPr id="2" name="Slide"/>
          <p:cNvPicPr>
            <a:picLocks noChangeAspect="1"/>
          </p:cNvPicPr>
          <p:nvPr/>
        </p:nvPicPr>
        <p:blipFill rotWithShape="1">
          <a:blip r:embed="rId3"/>
          <a:srcRect t="15244"/>
          <a:stretch>
            <a:fillRect/>
          </a:stretch>
        </p:blipFill>
        <p:spPr>
          <a:xfrm>
            <a:off x="-3810" y="-25400"/>
            <a:ext cx="6924675" cy="3632835"/>
          </a:xfrm>
          <a:prstGeom prst="rect">
            <a:avLst/>
          </a:prstGeom>
        </p:spPr>
      </p:pic>
      <p:pic>
        <p:nvPicPr>
          <p:cNvPr id="4" name="Slide"/>
          <p:cNvPicPr>
            <a:picLocks noChangeAspect="1"/>
          </p:cNvPicPr>
          <p:nvPr/>
        </p:nvPicPr>
        <p:blipFill rotWithShape="1">
          <a:blip r:embed="rId4"/>
          <a:srcRect t="16869"/>
          <a:stretch>
            <a:fillRect/>
          </a:stretch>
        </p:blipFill>
        <p:spPr>
          <a:xfrm>
            <a:off x="-3810" y="1468755"/>
            <a:ext cx="6924675" cy="3307080"/>
          </a:xfrm>
          <a:prstGeom prst="rect">
            <a:avLst/>
          </a:prstGeom>
        </p:spPr>
      </p:pic>
      <p:pic>
        <p:nvPicPr>
          <p:cNvPr id="8" name="Slide"/>
          <p:cNvPicPr>
            <a:picLocks noChangeAspect="1"/>
          </p:cNvPicPr>
          <p:nvPr/>
        </p:nvPicPr>
        <p:blipFill rotWithShape="1">
          <a:blip r:embed="rId5"/>
          <a:srcRect t="15184"/>
          <a:stretch>
            <a:fillRect/>
          </a:stretch>
        </p:blipFill>
        <p:spPr>
          <a:xfrm>
            <a:off x="-3810" y="3143885"/>
            <a:ext cx="6924040" cy="3536315"/>
          </a:xfrm>
          <a:prstGeom prst="rect">
            <a:avLst/>
          </a:prstGeom>
        </p:spPr>
      </p:pic>
    </p:spTree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decel="100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2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12634"/>
          <a:ext cx="9144000" cy="6861109"/>
          <a:chOff x="0" y="12634"/>
          <a:chExt cx="9144000" cy="6861109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50948"/>
            <a:ext cx="1720122" cy="6156104"/>
          </a:xfrm>
          <a:prstGeom prst="rect">
            <a:avLst/>
          </a:prstGeom>
        </p:spPr>
      </p:pic>
      <p:pic>
        <p:nvPicPr>
          <p:cNvPr id="10" name="Slide"/>
          <p:cNvPicPr>
            <a:picLocks noChangeAspect="1"/>
          </p:cNvPicPr>
          <p:nvPr/>
        </p:nvPicPr>
        <p:blipFill rotWithShape="1">
          <a:blip r:embed="rId3"/>
          <a:srcRect t="15083"/>
          <a:stretch>
            <a:fillRect/>
          </a:stretch>
        </p:blipFill>
        <p:spPr>
          <a:xfrm>
            <a:off x="30480" y="6985"/>
            <a:ext cx="7132320" cy="3561715"/>
          </a:xfrm>
          <a:prstGeom prst="rect">
            <a:avLst/>
          </a:prstGeom>
        </p:spPr>
      </p:pic>
      <p:pic>
        <p:nvPicPr>
          <p:cNvPr id="11" name="Slide"/>
          <p:cNvPicPr>
            <a:picLocks noChangeAspect="1"/>
          </p:cNvPicPr>
          <p:nvPr/>
        </p:nvPicPr>
        <p:blipFill rotWithShape="1">
          <a:blip r:embed="rId4"/>
          <a:srcRect t="16604"/>
          <a:stretch>
            <a:fillRect/>
          </a:stretch>
        </p:blipFill>
        <p:spPr>
          <a:xfrm>
            <a:off x="31115" y="1709420"/>
            <a:ext cx="7131685" cy="3046095"/>
          </a:xfrm>
          <a:prstGeom prst="rect">
            <a:avLst/>
          </a:prstGeom>
        </p:spPr>
      </p:pic>
      <p:pic>
        <p:nvPicPr>
          <p:cNvPr id="12" name="Slide"/>
          <p:cNvPicPr>
            <a:picLocks noChangeAspect="1"/>
          </p:cNvPicPr>
          <p:nvPr/>
        </p:nvPicPr>
        <p:blipFill rotWithShape="1">
          <a:blip r:embed="rId5"/>
          <a:srcRect t="15132"/>
          <a:stretch>
            <a:fillRect/>
          </a:stretch>
        </p:blipFill>
        <p:spPr>
          <a:xfrm>
            <a:off x="30480" y="3413760"/>
            <a:ext cx="7131685" cy="309372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2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12634"/>
          <a:ext cx="9144000" cy="6861109"/>
          <a:chOff x="0" y="12634"/>
          <a:chExt cx="9144000" cy="6861109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4800" y="350948"/>
            <a:ext cx="1720122" cy="6156104"/>
          </a:xfrm>
          <a:prstGeom prst="rect">
            <a:avLst/>
          </a:prstGeom>
        </p:spPr>
      </p:pic>
      <p:pic>
        <p:nvPicPr>
          <p:cNvPr id="5" name="Slide"/>
          <p:cNvPicPr>
            <a:picLocks noChangeAspect="1"/>
          </p:cNvPicPr>
          <p:nvPr/>
        </p:nvPicPr>
        <p:blipFill rotWithShape="1">
          <a:blip r:embed="rId3"/>
          <a:srcRect t="16912"/>
          <a:stretch>
            <a:fillRect/>
          </a:stretch>
        </p:blipFill>
        <p:spPr>
          <a:xfrm>
            <a:off x="2025650" y="112395"/>
            <a:ext cx="5655945" cy="4117975"/>
          </a:xfrm>
          <a:prstGeom prst="rect">
            <a:avLst/>
          </a:prstGeom>
        </p:spPr>
      </p:pic>
      <p:pic>
        <p:nvPicPr>
          <p:cNvPr id="6" name="Slide"/>
          <p:cNvPicPr>
            <a:picLocks noChangeAspect="1"/>
          </p:cNvPicPr>
          <p:nvPr/>
        </p:nvPicPr>
        <p:blipFill rotWithShape="1">
          <a:blip r:embed="rId4"/>
          <a:srcRect t="16916" b="-16916"/>
          <a:stretch>
            <a:fillRect/>
          </a:stretch>
        </p:blipFill>
        <p:spPr>
          <a:xfrm>
            <a:off x="2025650" y="2774950"/>
            <a:ext cx="6172200" cy="3732530"/>
          </a:xfrm>
          <a:prstGeom prst="rect">
            <a:avLst/>
          </a:prstGeom>
        </p:spPr>
      </p:pic>
    </p:spTree>
  </p:cSld>
  <p:clrMapOvr>
    <a:masterClrMapping/>
  </p:clrMapOvr>
  <p:transition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2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12634"/>
          <a:ext cx="9144000" cy="6861109"/>
          <a:chOff x="0" y="12634"/>
          <a:chExt cx="9144000" cy="6861109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4800" y="350948"/>
            <a:ext cx="1720122" cy="6156104"/>
          </a:xfrm>
          <a:prstGeom prst="rect">
            <a:avLst/>
          </a:prstGeom>
        </p:spPr>
      </p:pic>
      <p:pic>
        <p:nvPicPr>
          <p:cNvPr id="9" name="Slide"/>
          <p:cNvPicPr>
            <a:picLocks noChangeAspect="1"/>
          </p:cNvPicPr>
          <p:nvPr/>
        </p:nvPicPr>
        <p:blipFill rotWithShape="1">
          <a:blip r:embed="rId3"/>
          <a:srcRect l="378" t="16443" r="-378" b="-16443"/>
          <a:stretch>
            <a:fillRect/>
          </a:stretch>
        </p:blipFill>
        <p:spPr>
          <a:xfrm>
            <a:off x="2025015" y="338455"/>
            <a:ext cx="5598160" cy="4451350"/>
          </a:xfrm>
          <a:prstGeom prst="rect">
            <a:avLst/>
          </a:prstGeom>
        </p:spPr>
      </p:pic>
      <p:pic>
        <p:nvPicPr>
          <p:cNvPr id="2" name="Slide"/>
          <p:cNvPicPr>
            <a:picLocks noChangeAspect="1"/>
          </p:cNvPicPr>
          <p:nvPr/>
        </p:nvPicPr>
        <p:blipFill rotWithShape="1">
          <a:blip r:embed="rId4"/>
          <a:srcRect l="-1282" t="15232" r="1282" b="-15232"/>
          <a:stretch>
            <a:fillRect/>
          </a:stretch>
        </p:blipFill>
        <p:spPr>
          <a:xfrm>
            <a:off x="1852295" y="3114040"/>
            <a:ext cx="5943600" cy="3536315"/>
          </a:xfrm>
          <a:prstGeom prst="rect">
            <a:avLst/>
          </a:prstGeom>
        </p:spPr>
      </p:pic>
    </p:spTree>
  </p:cSld>
  <p:clrMapOvr>
    <a:masterClrMapping/>
  </p:clrMapOvr>
  <p:transition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2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12634"/>
          <a:ext cx="9144000" cy="6861109"/>
          <a:chOff x="0" y="12634"/>
          <a:chExt cx="9144000" cy="6861109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4800" y="350948"/>
            <a:ext cx="1720122" cy="6156104"/>
          </a:xfrm>
          <a:prstGeom prst="rect">
            <a:avLst/>
          </a:prstGeom>
        </p:spPr>
      </p:pic>
      <p:pic>
        <p:nvPicPr>
          <p:cNvPr id="4" name="Slide"/>
          <p:cNvPicPr>
            <a:picLocks noChangeAspect="1"/>
          </p:cNvPicPr>
          <p:nvPr/>
        </p:nvPicPr>
        <p:blipFill rotWithShape="1">
          <a:blip r:embed="rId3"/>
          <a:srcRect l="2010" t="14938" r="-2010" b="-14938"/>
          <a:stretch>
            <a:fillRect/>
          </a:stretch>
        </p:blipFill>
        <p:spPr>
          <a:xfrm>
            <a:off x="2025015" y="135255"/>
            <a:ext cx="5670550" cy="3761740"/>
          </a:xfrm>
          <a:prstGeom prst="rect">
            <a:avLst/>
          </a:prstGeom>
        </p:spPr>
      </p:pic>
      <p:pic>
        <p:nvPicPr>
          <p:cNvPr id="5" name="Slide"/>
          <p:cNvPicPr>
            <a:picLocks noChangeAspect="1"/>
          </p:cNvPicPr>
          <p:nvPr/>
        </p:nvPicPr>
        <p:blipFill rotWithShape="1">
          <a:blip r:embed="rId4"/>
          <a:srcRect t="14984" b="-13368"/>
          <a:stretch>
            <a:fillRect/>
          </a:stretch>
        </p:blipFill>
        <p:spPr>
          <a:xfrm>
            <a:off x="1885315" y="1562735"/>
            <a:ext cx="5810250" cy="3372485"/>
          </a:xfrm>
          <a:prstGeom prst="rect">
            <a:avLst/>
          </a:prstGeom>
        </p:spPr>
      </p:pic>
      <p:pic>
        <p:nvPicPr>
          <p:cNvPr id="7" name="Slide"/>
          <p:cNvPicPr>
            <a:picLocks noChangeAspect="1"/>
          </p:cNvPicPr>
          <p:nvPr/>
        </p:nvPicPr>
        <p:blipFill rotWithShape="1">
          <a:blip r:embed="rId5"/>
          <a:srcRect l="-302" t="16228" r="302" b="-16228"/>
          <a:stretch>
            <a:fillRect/>
          </a:stretch>
        </p:blipFill>
        <p:spPr>
          <a:xfrm>
            <a:off x="2025015" y="3359150"/>
            <a:ext cx="5862320" cy="3295015"/>
          </a:xfrm>
          <a:prstGeom prst="rect">
            <a:avLst/>
          </a:prstGeom>
        </p:spPr>
      </p:pic>
    </p:spTree>
  </p:cSld>
  <p:clrMapOvr>
    <a:masterClrMapping/>
  </p:clrMapOvr>
  <p:transition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2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2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12634"/>
          <a:ext cx="9144000" cy="6861109"/>
          <a:chOff x="0" y="12634"/>
          <a:chExt cx="9144000" cy="6861109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878" y="669417"/>
            <a:ext cx="1720122" cy="6156104"/>
          </a:xfrm>
          <a:prstGeom prst="rect">
            <a:avLst/>
          </a:prstGeom>
        </p:spPr>
      </p:pic>
      <p:pic>
        <p:nvPicPr>
          <p:cNvPr id="2" name="Slide"/>
          <p:cNvPicPr>
            <a:picLocks noChangeAspect="1"/>
          </p:cNvPicPr>
          <p:nvPr/>
        </p:nvPicPr>
        <p:blipFill rotWithShape="1">
          <a:blip r:embed="rId3"/>
          <a:srcRect t="15990"/>
          <a:stretch>
            <a:fillRect/>
          </a:stretch>
        </p:blipFill>
        <p:spPr>
          <a:xfrm>
            <a:off x="0" y="9993"/>
            <a:ext cx="6934200" cy="3523443"/>
          </a:xfrm>
          <a:prstGeom prst="rect">
            <a:avLst/>
          </a:prstGeom>
        </p:spPr>
      </p:pic>
      <p:pic>
        <p:nvPicPr>
          <p:cNvPr id="6" name="Slide"/>
          <p:cNvPicPr>
            <a:picLocks noChangeAspect="1"/>
          </p:cNvPicPr>
          <p:nvPr/>
        </p:nvPicPr>
        <p:blipFill rotWithShape="1">
          <a:blip r:embed="rId4"/>
          <a:srcRect l="-1835" t="16894" r="1835" b="-16894"/>
          <a:stretch>
            <a:fillRect/>
          </a:stretch>
        </p:blipFill>
        <p:spPr>
          <a:xfrm>
            <a:off x="0" y="3080385"/>
            <a:ext cx="6934200" cy="3956685"/>
          </a:xfrm>
          <a:prstGeom prst="rect">
            <a:avLst/>
          </a:prstGeom>
        </p:spPr>
      </p:pic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7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2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12634"/>
          <a:ext cx="9144000" cy="6861109"/>
          <a:chOff x="0" y="12634"/>
          <a:chExt cx="9144000" cy="6861109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878" y="669417"/>
            <a:ext cx="1720122" cy="6156104"/>
          </a:xfrm>
          <a:prstGeom prst="rect">
            <a:avLst/>
          </a:prstGeom>
        </p:spPr>
      </p:pic>
      <p:pic>
        <p:nvPicPr>
          <p:cNvPr id="4" name="Slide"/>
          <p:cNvPicPr>
            <a:picLocks noChangeAspect="1"/>
          </p:cNvPicPr>
          <p:nvPr/>
        </p:nvPicPr>
        <p:blipFill rotWithShape="1">
          <a:blip r:embed="rId3"/>
          <a:srcRect t="15136"/>
          <a:stretch>
            <a:fillRect/>
          </a:stretch>
        </p:blipFill>
        <p:spPr>
          <a:xfrm>
            <a:off x="44970" y="29980"/>
            <a:ext cx="7086600" cy="3753292"/>
          </a:xfrm>
          <a:prstGeom prst="rect">
            <a:avLst/>
          </a:prstGeom>
        </p:spPr>
      </p:pic>
      <p:pic>
        <p:nvPicPr>
          <p:cNvPr id="5" name="Slide"/>
          <p:cNvPicPr>
            <a:picLocks noChangeAspect="1"/>
          </p:cNvPicPr>
          <p:nvPr/>
        </p:nvPicPr>
        <p:blipFill rotWithShape="1">
          <a:blip r:embed="rId4"/>
          <a:srcRect l="-10" t="15541" r="10" b="-15541"/>
          <a:stretch>
            <a:fillRect/>
          </a:stretch>
        </p:blipFill>
        <p:spPr>
          <a:xfrm>
            <a:off x="45085" y="2346325"/>
            <a:ext cx="7086600" cy="4117975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12634"/>
          <a:ext cx="9144000" cy="6861109"/>
          <a:chOff x="0" y="12634"/>
          <a:chExt cx="9144000" cy="6861109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305691"/>
            <a:ext cx="1963805" cy="37030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3803281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FF00"/>
                </a:solidFill>
                <a:latin typeface="Harlow Solid Italic" panose="04030604020F02020D02" pitchFamily="82" charset="0"/>
                <a:cs typeface="Times New Roman" panose="02020603050405020304" pitchFamily="18" charset="0"/>
              </a:rPr>
              <a:t>Friends </a:t>
            </a:r>
            <a:endParaRPr lang="en-US" sz="4000" dirty="0">
              <a:solidFill>
                <a:srgbClr val="FFFF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38"/>
          <a:stretch>
            <a:fillRect/>
          </a:stretch>
        </p:blipFill>
        <p:spPr>
          <a:xfrm>
            <a:off x="980209" y="711139"/>
            <a:ext cx="1000991" cy="22522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47031" y="2963341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Marvie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23209" y="2963341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Jhon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34655" y="2963341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Jimmy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55351" y="2963341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Jacky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52500" y="4974848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They are connected Via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Social Media 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9" r="48573"/>
          <a:stretch>
            <a:fillRect/>
          </a:stretch>
        </p:blipFill>
        <p:spPr>
          <a:xfrm>
            <a:off x="1981200" y="685800"/>
            <a:ext cx="1143001" cy="22522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1"/>
          <a:stretch>
            <a:fillRect/>
          </a:stretch>
        </p:blipFill>
        <p:spPr>
          <a:xfrm>
            <a:off x="4238478" y="685800"/>
            <a:ext cx="866922" cy="225220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52" r="21929"/>
          <a:stretch>
            <a:fillRect/>
          </a:stretch>
        </p:blipFill>
        <p:spPr>
          <a:xfrm>
            <a:off x="3034655" y="685800"/>
            <a:ext cx="1142999" cy="2252202"/>
          </a:xfrm>
          <a:prstGeom prst="rect">
            <a:avLst/>
          </a:prstGeom>
        </p:spPr>
      </p:pic>
    </p:spTree>
  </p:cSld>
  <p:clrMapOvr>
    <a:masterClrMapping/>
  </p:clrMapOvr>
  <p:transition spd="slow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2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12634"/>
          <a:ext cx="9144000" cy="6861109"/>
          <a:chOff x="0" y="12634"/>
          <a:chExt cx="9144000" cy="6861109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2479" y="3748"/>
            <a:ext cx="1720122" cy="6156104"/>
          </a:xfrm>
          <a:prstGeom prst="rect">
            <a:avLst/>
          </a:prstGeom>
        </p:spPr>
      </p:pic>
      <p:pic>
        <p:nvPicPr>
          <p:cNvPr id="2" name="Slide"/>
          <p:cNvPicPr>
            <a:picLocks noChangeAspect="1"/>
          </p:cNvPicPr>
          <p:nvPr/>
        </p:nvPicPr>
        <p:blipFill rotWithShape="1">
          <a:blip r:embed="rId3"/>
          <a:srcRect t="17176"/>
          <a:stretch>
            <a:fillRect/>
          </a:stretch>
        </p:blipFill>
        <p:spPr>
          <a:xfrm>
            <a:off x="1688465" y="1110615"/>
            <a:ext cx="6777355" cy="4829810"/>
          </a:xfrm>
          <a:prstGeom prst="rect">
            <a:avLst/>
          </a:prstGeom>
        </p:spPr>
      </p:pic>
    </p:spTree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7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770" decel="100000"/>
                                        <p:tgtEl>
                                          <p:spTgt spid="2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4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5" dur="77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6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7" dur="77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8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2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12634"/>
          <a:ext cx="9144000" cy="6861109"/>
          <a:chOff x="0" y="12634"/>
          <a:chExt cx="9144000" cy="6861109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2479" y="3748"/>
            <a:ext cx="1720122" cy="6156104"/>
          </a:xfrm>
          <a:prstGeom prst="rect">
            <a:avLst/>
          </a:prstGeom>
        </p:spPr>
      </p:pic>
      <p:pic>
        <p:nvPicPr>
          <p:cNvPr id="5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579755"/>
            <a:ext cx="6038215" cy="5297805"/>
          </a:xfrm>
          <a:prstGeom prst="rect">
            <a:avLst/>
          </a:prstGeom>
        </p:spPr>
      </p:pic>
    </p:spTree>
  </p:cSld>
  <p:clrMapOvr>
    <a:masterClrMapping/>
  </p:clrMapOvr>
  <p:transition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2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12634"/>
          <a:ext cx="9144000" cy="6861109"/>
          <a:chOff x="0" y="12634"/>
          <a:chExt cx="9144000" cy="6861109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878" y="350948"/>
            <a:ext cx="1720122" cy="6156104"/>
          </a:xfrm>
          <a:prstGeom prst="rect">
            <a:avLst/>
          </a:prstGeom>
        </p:spPr>
      </p:pic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10" y="193040"/>
            <a:ext cx="6834505" cy="6137275"/>
          </a:xfrm>
          <a:prstGeom prst="rect">
            <a:avLst/>
          </a:prstGeom>
        </p:spPr>
      </p:pic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2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12634"/>
          <a:ext cx="9144000" cy="6861109"/>
          <a:chOff x="0" y="12634"/>
          <a:chExt cx="9144000" cy="6861109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878" y="350948"/>
            <a:ext cx="1720122" cy="6156104"/>
          </a:xfrm>
          <a:prstGeom prst="rect">
            <a:avLst/>
          </a:prstGeom>
        </p:spPr>
      </p:pic>
      <p:pic>
        <p:nvPicPr>
          <p:cNvPr id="5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6210371" cy="4651309"/>
          </a:xfrm>
          <a:prstGeom prst="rect">
            <a:avLst/>
          </a:prstGeom>
        </p:spPr>
      </p:pic>
      <p:pic>
        <p:nvPicPr>
          <p:cNvPr id="6" name="Slid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031240"/>
            <a:ext cx="6209665" cy="4117975"/>
          </a:xfrm>
          <a:prstGeom prst="rect">
            <a:avLst/>
          </a:prstGeom>
        </p:spPr>
      </p:pic>
      <p:pic>
        <p:nvPicPr>
          <p:cNvPr id="7" name="Slid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65" y="2389505"/>
            <a:ext cx="6210300" cy="4117975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2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2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12634"/>
          <a:ext cx="9144000" cy="6861109"/>
          <a:chOff x="0" y="12634"/>
          <a:chExt cx="9144000" cy="6861109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200" y="673165"/>
            <a:ext cx="1720122" cy="6156104"/>
          </a:xfrm>
          <a:prstGeom prst="rect">
            <a:avLst/>
          </a:prstGeom>
        </p:spPr>
      </p:pic>
      <p:pic>
        <p:nvPicPr>
          <p:cNvPr id="4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415" y="518160"/>
            <a:ext cx="5913120" cy="4498975"/>
          </a:xfrm>
          <a:prstGeom prst="rect">
            <a:avLst/>
          </a:prstGeom>
        </p:spPr>
      </p:pic>
      <p:pic>
        <p:nvPicPr>
          <p:cNvPr id="6" name="Slide"/>
          <p:cNvPicPr>
            <a:picLocks noChangeAspect="1"/>
          </p:cNvPicPr>
          <p:nvPr/>
        </p:nvPicPr>
        <p:blipFill rotWithShape="1">
          <a:blip r:embed="rId4"/>
          <a:srcRect l="8434" t="80418"/>
          <a:stretch>
            <a:fillRect/>
          </a:stretch>
        </p:blipFill>
        <p:spPr>
          <a:xfrm>
            <a:off x="1773849" y="5172074"/>
            <a:ext cx="7293951" cy="110956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3124200" y="4343400"/>
            <a:ext cx="0" cy="8286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38400" y="5635009"/>
            <a:ext cx="3347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Outgoing edges finding by Adjacency Matrix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2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12634"/>
          <a:ext cx="9144000" cy="6861109"/>
          <a:chOff x="0" y="12634"/>
          <a:chExt cx="9144000" cy="6861109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200" y="673165"/>
            <a:ext cx="1720122" cy="6156104"/>
          </a:xfrm>
          <a:prstGeom prst="rect">
            <a:avLst/>
          </a:prstGeom>
        </p:spPr>
      </p:pic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675" y="645795"/>
            <a:ext cx="5659120" cy="5565775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2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12634"/>
          <a:ext cx="9144000" cy="6861109"/>
          <a:chOff x="0" y="12634"/>
          <a:chExt cx="9144000" cy="6861109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701896"/>
            <a:ext cx="1720122" cy="6156104"/>
          </a:xfrm>
          <a:prstGeom prst="rect">
            <a:avLst/>
          </a:prstGeom>
        </p:spPr>
      </p:pic>
      <p:pic>
        <p:nvPicPr>
          <p:cNvPr id="4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980"/>
            <a:ext cx="6324600" cy="46182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486400"/>
            <a:ext cx="3994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If we represent the graph in adjacency List then time complexity  will be O(n)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52600" y="3124200"/>
            <a:ext cx="3581400" cy="16002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/>
          <p:cNvCxnSpPr/>
          <p:nvPr/>
        </p:nvCxnSpPr>
        <p:spPr>
          <a:xfrm rot="5400000">
            <a:off x="2635250" y="5143500"/>
            <a:ext cx="831850" cy="6350"/>
          </a:xfrm>
          <a:prstGeom prst="bentConnector3">
            <a:avLst>
              <a:gd name="adj1" fmla="val 50076"/>
            </a:avLst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Punched Tape 6"/>
          <p:cNvSpPr/>
          <p:nvPr/>
        </p:nvSpPr>
        <p:spPr>
          <a:xfrm>
            <a:off x="2869253" y="119367"/>
            <a:ext cx="2528086" cy="1241675"/>
          </a:xfrm>
          <a:prstGeom prst="flowChartPunchedTape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600" dirty="0">
              <a:solidFill>
                <a:schemeClr val="bg1"/>
              </a:solidFill>
              <a:latin typeface="Harlow Solid Italic" panose="04030604020F02020D02" pitchFamily="82" charset="0"/>
              <a:cs typeface="Times New Roman" panose="02020603050405020304" pitchFamily="18" charset="0"/>
            </a:endParaRPr>
          </a:p>
          <a:p>
            <a:endParaRPr lang="en-US" sz="3600" dirty="0">
              <a:solidFill>
                <a:schemeClr val="bg1"/>
              </a:solidFill>
              <a:latin typeface="Harlow Solid Italic" panose="04030604020F02020D02" pitchFamily="82" charset="0"/>
              <a:cs typeface="Times New Roman" panose="02020603050405020304" pitchFamily="18" charset="0"/>
            </a:endParaRPr>
          </a:p>
          <a:p>
            <a:r>
              <a:rPr lang="en-US" sz="3400" dirty="0">
                <a:solidFill>
                  <a:schemeClr val="bg1"/>
                </a:solidFill>
                <a:latin typeface="Harlow Solid Italic" panose="04030604020F02020D02" pitchFamily="82" charset="0"/>
                <a:cs typeface="Times New Roman" panose="02020603050405020304" pitchFamily="18" charset="0"/>
              </a:rPr>
              <a:t>Applications</a:t>
            </a:r>
            <a:endParaRPr lang="en-US" sz="3400" dirty="0">
              <a:solidFill>
                <a:schemeClr val="bg1"/>
              </a:solidFill>
              <a:latin typeface="Harlow Solid Italic" panose="04030604020F02020D02" pitchFamily="82" charset="0"/>
              <a:cs typeface="Times New Roman" panose="02020603050405020304" pitchFamily="18" charset="0"/>
            </a:endParaRPr>
          </a:p>
          <a:p>
            <a:pPr algn="ctr"/>
            <a:endParaRPr lang="en-US" sz="4600" dirty="0">
              <a:solidFill>
                <a:srgbClr val="FF0000"/>
              </a:solidFill>
              <a:latin typeface="Harlow Solid Italic" panose="04030604020F02020D02" pitchFamily="82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"/>
          <a:srcRect l="-211" t="-2" r="211" b="19934"/>
          <a:stretch>
            <a:fillRect/>
          </a:stretch>
        </p:blipFill>
        <p:spPr>
          <a:xfrm>
            <a:off x="138962" y="1821138"/>
            <a:ext cx="8865650" cy="34995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3968" y="5445173"/>
            <a:ext cx="6591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Using GPS navigation system BFS is used to find neighboring places.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220DFF"/>
                </a:solidFill>
              </a:rPr>
              <a:t>E.G Find the neighboring points of </a:t>
            </a:r>
            <a:r>
              <a:rPr lang="en-US" b="1" dirty="0" err="1">
                <a:solidFill>
                  <a:srgbClr val="220DFF"/>
                </a:solidFill>
              </a:rPr>
              <a:t>Marvie’s</a:t>
            </a:r>
            <a:r>
              <a:rPr lang="en-US" b="1" dirty="0">
                <a:solidFill>
                  <a:srgbClr val="220DFF"/>
                </a:solidFill>
              </a:rPr>
              <a:t> House</a:t>
            </a:r>
            <a:endParaRPr lang="en-US" b="1" dirty="0">
              <a:solidFill>
                <a:srgbClr val="220D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4" t="831" r="73231" b="56860"/>
          <a:stretch>
            <a:fillRect/>
          </a:stretch>
        </p:blipFill>
        <p:spPr>
          <a:xfrm>
            <a:off x="2687959" y="3040505"/>
            <a:ext cx="694690" cy="78245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0" r="48750" b="65131"/>
          <a:stretch>
            <a:fillRect/>
          </a:stretch>
        </p:blipFill>
        <p:spPr>
          <a:xfrm>
            <a:off x="2133600" y="2451374"/>
            <a:ext cx="496609" cy="5891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94" r="12065" b="71683"/>
          <a:stretch>
            <a:fillRect/>
          </a:stretch>
        </p:blipFill>
        <p:spPr>
          <a:xfrm>
            <a:off x="7200376" y="2333811"/>
            <a:ext cx="914922" cy="8017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12634"/>
          <a:ext cx="9144000" cy="6861109"/>
          <a:chOff x="0" y="12634"/>
          <a:chExt cx="9144000" cy="6861109"/>
        </a:xfrm>
      </p:grpSpPr>
      <p:sp>
        <p:nvSpPr>
          <p:cNvPr id="5" name="Text Box 4"/>
          <p:cNvSpPr txBox="1"/>
          <p:nvPr/>
        </p:nvSpPr>
        <p:spPr>
          <a:xfrm>
            <a:off x="4572000" y="2590800"/>
            <a:ext cx="223266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400" b="1">
                <a:solidFill>
                  <a:schemeClr val="bg1"/>
                </a:solidFill>
                <a:sym typeface="+mn-ea"/>
              </a:rPr>
              <a:t>Thanks </a:t>
            </a:r>
            <a:endParaRPr lang="en-US" sz="4400" b="1">
              <a:solidFill>
                <a:schemeClr val="bg1"/>
              </a:solidFill>
              <a:sym typeface="+mn-ea"/>
            </a:endParaRPr>
          </a:p>
        </p:txBody>
      </p:sp>
      <p:pic>
        <p:nvPicPr>
          <p:cNvPr id="13" name="Picture 12" descr="459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85800"/>
            <a:ext cx="3711166" cy="5638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12634"/>
          <a:ext cx="9144000" cy="6861109"/>
          <a:chOff x="0" y="12634"/>
          <a:chExt cx="9144000" cy="6861109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500352"/>
            <a:ext cx="6172200" cy="455199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358515"/>
            <a:ext cx="1771352" cy="33401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5052350"/>
            <a:ext cx="662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Harlow Solid Italic" panose="04030604020F02020D02" pitchFamily="82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solidFill>
                  <a:srgbClr val="92D050"/>
                </a:solidFill>
                <a:latin typeface="Harlow Solid Italic" panose="04030604020F02020D02" pitchFamily="82" charset="0"/>
                <a:cs typeface="Times New Roman" panose="02020603050405020304" pitchFamily="18" charset="0"/>
              </a:rPr>
              <a:t>Social Media </a:t>
            </a:r>
            <a:r>
              <a:rPr lang="en-US" sz="3600" dirty="0">
                <a:solidFill>
                  <a:schemeClr val="bg1"/>
                </a:solidFill>
                <a:latin typeface="Harlow Solid Italic" panose="04030604020F02020D02" pitchFamily="82" charset="0"/>
                <a:cs typeface="Times New Roman" panose="02020603050405020304" pitchFamily="18" charset="0"/>
                <a:sym typeface="Wingdings" panose="05000000000000000000" pitchFamily="2" charset="2"/>
              </a:rPr>
              <a:t> </a:t>
            </a:r>
            <a:r>
              <a:rPr lang="en-US" sz="3600" dirty="0">
                <a:solidFill>
                  <a:srgbClr val="FF0000"/>
                </a:solidFill>
                <a:latin typeface="Harlow Solid Italic" panose="04030604020F02020D02" pitchFamily="82" charset="0"/>
                <a:cs typeface="Times New Roman" panose="02020603050405020304" pitchFamily="18" charset="0"/>
                <a:sym typeface="Wingdings" panose="05000000000000000000" pitchFamily="2" charset="2"/>
              </a:rPr>
              <a:t>Social Network</a:t>
            </a:r>
            <a:r>
              <a:rPr lang="en-US" sz="3600" dirty="0">
                <a:solidFill>
                  <a:srgbClr val="FF0000"/>
                </a:solidFill>
                <a:latin typeface="Harlow Solid Italic" panose="04030604020F02020D02" pitchFamily="82" charset="0"/>
                <a:cs typeface="Times New Roman" panose="02020603050405020304" pitchFamily="18" charset="0"/>
              </a:rPr>
              <a:t> 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12634"/>
          <a:ext cx="9144000" cy="6861109"/>
          <a:chOff x="0" y="12634"/>
          <a:chExt cx="9144000" cy="6861109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057400"/>
            <a:ext cx="1778052" cy="3352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4093688"/>
            <a:ext cx="670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Harlow Solid Italic" panose="04030604020F02020D02" pitchFamily="82" charset="0"/>
                <a:cs typeface="Times New Roman" panose="02020603050405020304" pitchFamily="18" charset="0"/>
              </a:rPr>
              <a:t>Together </a:t>
            </a:r>
            <a:r>
              <a:rPr lang="en-US" sz="3600" dirty="0">
                <a:solidFill>
                  <a:schemeClr val="bg1"/>
                </a:solidFill>
                <a:latin typeface="Harlow Solid Italic" panose="04030604020F02020D02" pitchFamily="82" charset="0"/>
                <a:cs typeface="Times New Roman" panose="02020603050405020304" pitchFamily="18" charset="0"/>
              </a:rPr>
              <a:t>=&gt; Connected to Each Other  </a:t>
            </a:r>
            <a:r>
              <a:rPr lang="en-US" sz="3600" dirty="0">
                <a:solidFill>
                  <a:schemeClr val="bg1"/>
                </a:solidFill>
                <a:latin typeface="Harlow Solid Italic" panose="04030604020F02020D02" pitchFamily="82" charset="0"/>
                <a:cs typeface="Times New Roman" panose="02020603050405020304" pitchFamily="18" charset="0"/>
                <a:sym typeface="Wingdings" panose="05000000000000000000" pitchFamily="2" charset="2"/>
              </a:rPr>
              <a:t> </a:t>
            </a:r>
            <a:r>
              <a:rPr lang="en-US" sz="3600" dirty="0">
                <a:solidFill>
                  <a:srgbClr val="92D050"/>
                </a:solidFill>
                <a:latin typeface="Harlow Solid Italic" panose="04030604020F02020D02" pitchFamily="82" charset="0"/>
                <a:cs typeface="Times New Roman" panose="02020603050405020304" pitchFamily="18" charset="0"/>
                <a:sym typeface="Wingdings" panose="05000000000000000000" pitchFamily="2" charset="2"/>
              </a:rPr>
              <a:t>Chemical bonds</a:t>
            </a:r>
            <a:endParaRPr lang="en-US" sz="3600" dirty="0">
              <a:solidFill>
                <a:srgbClr val="92D050"/>
              </a:solidFill>
            </a:endParaRPr>
          </a:p>
        </p:txBody>
      </p:sp>
      <p:pic>
        <p:nvPicPr>
          <p:cNvPr id="3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990600"/>
            <a:ext cx="3831877" cy="286991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38350" y="276054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Another Example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12634"/>
          <a:ext cx="9144000" cy="6861109"/>
          <a:chOff x="0" y="12634"/>
          <a:chExt cx="9144000" cy="6861109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995055"/>
            <a:ext cx="1980104" cy="3733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319465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Harlow Solid Italic" panose="04030604020F02020D02" pitchFamily="82" charset="0"/>
                <a:cs typeface="Times New Roman" panose="02020603050405020304" pitchFamily="18" charset="0"/>
                <a:sym typeface="Wingdings" panose="05000000000000000000" pitchFamily="2" charset="2"/>
              </a:rPr>
              <a:t>Social Network</a:t>
            </a:r>
            <a:r>
              <a:rPr lang="en-US" sz="4000" dirty="0">
                <a:solidFill>
                  <a:srgbClr val="FF0000"/>
                </a:solidFill>
                <a:latin typeface="Harlow Solid Italic" panose="04030604020F02020D02" pitchFamily="82" charset="0"/>
                <a:cs typeface="Times New Roman" panose="02020603050405020304" pitchFamily="18" charset="0"/>
              </a:rPr>
              <a:t> </a:t>
            </a:r>
            <a:r>
              <a:rPr lang="en-US" sz="4000" dirty="0">
                <a:solidFill>
                  <a:schemeClr val="bg1"/>
                </a:solidFill>
                <a:latin typeface="Harlow Solid Italic" panose="04030604020F02020D02" pitchFamily="82" charset="0"/>
                <a:cs typeface="Times New Roman" panose="02020603050405020304" pitchFamily="18" charset="0"/>
                <a:sym typeface="Wingdings" panose="05000000000000000000" pitchFamily="2" charset="2"/>
              </a:rPr>
              <a:t></a:t>
            </a:r>
            <a:r>
              <a:rPr lang="en-US" sz="4000" dirty="0">
                <a:solidFill>
                  <a:schemeClr val="bg1"/>
                </a:solidFill>
                <a:latin typeface="Harlow Solid Italic" panose="04030604020F02020D02" pitchFamily="82" charset="0"/>
                <a:cs typeface="Times New Roman" panose="02020603050405020304" pitchFamily="18" charset="0"/>
              </a:rPr>
              <a:t> </a:t>
            </a:r>
            <a:r>
              <a:rPr lang="en-US" sz="4000" dirty="0">
                <a:solidFill>
                  <a:srgbClr val="0070C0"/>
                </a:solidFill>
                <a:latin typeface="Harlow Solid Italic" panose="04030604020F02020D02" pitchFamily="82" charset="0"/>
                <a:cs typeface="Times New Roman" panose="02020603050405020304" pitchFamily="18" charset="0"/>
              </a:rPr>
              <a:t>Graph</a:t>
            </a:r>
            <a:endParaRPr lang="en-US" sz="4000" dirty="0">
              <a:solidFill>
                <a:srgbClr val="0070C0"/>
              </a:solidFill>
            </a:endParaRPr>
          </a:p>
        </p:txBody>
      </p:sp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751"/>
            <a:ext cx="6079519" cy="4223226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75855" y="5381604"/>
            <a:ext cx="6248400" cy="1295399"/>
            <a:chOff x="76200" y="5596941"/>
            <a:chExt cx="6248400" cy="1295399"/>
          </a:xfrm>
        </p:grpSpPr>
        <p:pic>
          <p:nvPicPr>
            <p:cNvPr id="9" name="Slide"/>
            <p:cNvPicPr>
              <a:picLocks noChangeAspect="1"/>
            </p:cNvPicPr>
            <p:nvPr/>
          </p:nvPicPr>
          <p:blipFill rotWithShape="1">
            <a:blip r:embed="rId3"/>
            <a:srcRect t="80682"/>
            <a:stretch>
              <a:fillRect/>
            </a:stretch>
          </p:blipFill>
          <p:spPr>
            <a:xfrm>
              <a:off x="76200" y="5596941"/>
              <a:ext cx="6248400" cy="1295399"/>
            </a:xfrm>
            <a:prstGeom prst="rect">
              <a:avLst/>
            </a:prstGeom>
          </p:spPr>
        </p:pic>
        <p:sp>
          <p:nvSpPr>
            <p:cNvPr id="10" name="Arrow: Curved Right 9"/>
            <p:cNvSpPr/>
            <p:nvPr/>
          </p:nvSpPr>
          <p:spPr>
            <a:xfrm>
              <a:off x="76200" y="5715000"/>
              <a:ext cx="685800" cy="762000"/>
            </a:xfrm>
            <a:prstGeom prst="curvedRightArrow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12634"/>
          <a:ext cx="9144000" cy="6861109"/>
          <a:chOff x="0" y="12634"/>
          <a:chExt cx="9144000" cy="6861109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558" y="1549524"/>
            <a:ext cx="2006711" cy="3783973"/>
          </a:xfrm>
          <a:prstGeom prst="rect">
            <a:avLst/>
          </a:prstGeom>
        </p:spPr>
      </p:pic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l="16868" t="19852" r="18072" b="20037"/>
          <a:stretch>
            <a:fillRect/>
          </a:stretch>
        </p:blipFill>
        <p:spPr>
          <a:xfrm>
            <a:off x="431540" y="411438"/>
            <a:ext cx="4255698" cy="2819400"/>
          </a:xfrm>
          <a:prstGeom prst="rect">
            <a:avLst/>
          </a:prstGeom>
        </p:spPr>
      </p:pic>
      <p:pic>
        <p:nvPicPr>
          <p:cNvPr id="5" name="Slide"/>
          <p:cNvPicPr>
            <a:picLocks noChangeAspect="1"/>
          </p:cNvPicPr>
          <p:nvPr/>
        </p:nvPicPr>
        <p:blipFill rotWithShape="1">
          <a:blip r:embed="rId3"/>
          <a:srcRect l="16439" t="19435" r="17808" b="18968"/>
          <a:stretch>
            <a:fillRect/>
          </a:stretch>
        </p:blipFill>
        <p:spPr>
          <a:xfrm>
            <a:off x="304800" y="3617257"/>
            <a:ext cx="4509179" cy="28892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27833" y="4738716"/>
            <a:ext cx="2531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Edges are also called </a:t>
            </a:r>
            <a:r>
              <a:rPr lang="en-US" b="1" dirty="0">
                <a:solidFill>
                  <a:srgbClr val="92D050"/>
                </a:solidFill>
              </a:rPr>
              <a:t>Arc</a:t>
            </a:r>
            <a:endParaRPr lang="en-US" b="1" dirty="0">
              <a:solidFill>
                <a:srgbClr val="92D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88207" y="1497973"/>
            <a:ext cx="2531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Nodes are also called </a:t>
            </a:r>
            <a:r>
              <a:rPr lang="en-US" b="1" dirty="0">
                <a:solidFill>
                  <a:srgbClr val="92D050"/>
                </a:solidFill>
              </a:rPr>
              <a:t>Vertex</a:t>
            </a:r>
            <a:endParaRPr lang="en-US" b="1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tags/tag1.xml><?xml version="1.0" encoding="utf-8"?>
<p:tagLst xmlns:p="http://schemas.openxmlformats.org/presentationml/2006/main">
  <p:tag name="_INSTRUCTOR VIEW19C14C36-AC8E-43BC-9DB6-C2AAF774C7DC|PANE__TAG" val="_"/>
</p:tagLst>
</file>

<file path=ppt/tags/tag10.xml><?xml version="1.0" encoding="utf-8"?>
<p:tagLst xmlns:p="http://schemas.openxmlformats.org/presentationml/2006/main">
  <p:tag name="_INSTRUCTOR VIEW19C14C36-AC8E-43BC-9DB6-C2AAF774C7DC|PANE__TAG" val="_"/>
</p:tagLst>
</file>

<file path=ppt/tags/tag11.xml><?xml version="1.0" encoding="utf-8"?>
<p:tagLst xmlns:p="http://schemas.openxmlformats.org/presentationml/2006/main">
  <p:tag name="_INSTRUCTOR VIEW19C14C36-AC8E-43BC-9DB6-C2AAF774C7DC|PANE__TAG" val="_"/>
</p:tagLst>
</file>

<file path=ppt/tags/tag12.xml><?xml version="1.0" encoding="utf-8"?>
<p:tagLst xmlns:p="http://schemas.openxmlformats.org/presentationml/2006/main">
  <p:tag name="_INSTRUCTOR VIEW19C14C36-AC8E-43BC-9DB6-C2AAF774C7DC|PANE__TAG" val="_"/>
</p:tagLst>
</file>

<file path=ppt/tags/tag13.xml><?xml version="1.0" encoding="utf-8"?>
<p:tagLst xmlns:p="http://schemas.openxmlformats.org/presentationml/2006/main">
  <p:tag name="_INSTRUCTOR VIEW19C14C36-AC8E-43BC-9DB6-C2AAF774C7DC|PANE__TAG" val="_"/>
</p:tagLst>
</file>

<file path=ppt/tags/tag14.xml><?xml version="1.0" encoding="utf-8"?>
<p:tagLst xmlns:p="http://schemas.openxmlformats.org/presentationml/2006/main">
  <p:tag name="_INSTRUCTOR VIEW19C14C36-AC8E-43BC-9DB6-C2AAF774C7DC|PANE__TAG" val="_"/>
</p:tagLst>
</file>

<file path=ppt/tags/tag15.xml><?xml version="1.0" encoding="utf-8"?>
<p:tagLst xmlns:p="http://schemas.openxmlformats.org/presentationml/2006/main">
  <p:tag name="_INSTRUCTOR VIEW19C14C36-AC8E-43BC-9DB6-C2AAF774C7DC|PANE__TAG" val="_"/>
</p:tagLst>
</file>

<file path=ppt/tags/tag16.xml><?xml version="1.0" encoding="utf-8"?>
<p:tagLst xmlns:p="http://schemas.openxmlformats.org/presentationml/2006/main">
  <p:tag name="_INSTRUCTOR VIEW19C14C36-AC8E-43BC-9DB6-C2AAF774C7DC|PANE__TAG" val="_"/>
</p:tagLst>
</file>

<file path=ppt/tags/tag17.xml><?xml version="1.0" encoding="utf-8"?>
<p:tagLst xmlns:p="http://schemas.openxmlformats.org/presentationml/2006/main">
  <p:tag name="_INSTRUCTOR VIEW19C14C36-AC8E-43BC-9DB6-C2AAF774C7DC|PANE__TAG" val="_"/>
</p:tagLst>
</file>

<file path=ppt/tags/tag18.xml><?xml version="1.0" encoding="utf-8"?>
<p:tagLst xmlns:p="http://schemas.openxmlformats.org/presentationml/2006/main">
  <p:tag name="_INSTRUCTOR VIEW19C14C36-AC8E-43BC-9DB6-C2AAF774C7DC|PANE__TAG" val="_"/>
</p:tagLst>
</file>

<file path=ppt/tags/tag19.xml><?xml version="1.0" encoding="utf-8"?>
<p:tagLst xmlns:p="http://schemas.openxmlformats.org/presentationml/2006/main">
  <p:tag name="_INSTRUCTOR VIEW19C14C36-AC8E-43BC-9DB6-C2AAF774C7DC|PANE__TAG" val="_"/>
</p:tagLst>
</file>

<file path=ppt/tags/tag2.xml><?xml version="1.0" encoding="utf-8"?>
<p:tagLst xmlns:p="http://schemas.openxmlformats.org/presentationml/2006/main">
  <p:tag name="_INSTRUCTOR VIEW19C14C36-AC8E-43BC-9DB6-C2AAF774C7DC|PANE__TAG" val="_"/>
</p:tagLst>
</file>

<file path=ppt/tags/tag20.xml><?xml version="1.0" encoding="utf-8"?>
<p:tagLst xmlns:p="http://schemas.openxmlformats.org/presentationml/2006/main">
  <p:tag name="_INSTRUCTOR VIEW19C14C36-AC8E-43BC-9DB6-C2AAF774C7DC|PANE__TAG" val="_"/>
</p:tagLst>
</file>

<file path=ppt/tags/tag21.xml><?xml version="1.0" encoding="utf-8"?>
<p:tagLst xmlns:p="http://schemas.openxmlformats.org/presentationml/2006/main">
  <p:tag name="_INSTRUCTOR VIEW19C14C36-AC8E-43BC-9DB6-C2AAF774C7DC|PANE__TAG" val="_"/>
</p:tagLst>
</file>

<file path=ppt/tags/tag22.xml><?xml version="1.0" encoding="utf-8"?>
<p:tagLst xmlns:p="http://schemas.openxmlformats.org/presentationml/2006/main">
  <p:tag name="_INSTRUCTOR VIEW19C14C36-AC8E-43BC-9DB6-C2AAF774C7DC|PANE__TAG" val="_"/>
</p:tagLst>
</file>

<file path=ppt/tags/tag23.xml><?xml version="1.0" encoding="utf-8"?>
<p:tagLst xmlns:p="http://schemas.openxmlformats.org/presentationml/2006/main">
  <p:tag name="_INSTRUCTOR VIEW19C14C36-AC8E-43BC-9DB6-C2AAF774C7DC|PANE__TAG" val="_"/>
</p:tagLst>
</file>

<file path=ppt/tags/tag24.xml><?xml version="1.0" encoding="utf-8"?>
<p:tagLst xmlns:p="http://schemas.openxmlformats.org/presentationml/2006/main">
  <p:tag name="_INSTRUCTOR VIEW19C14C36-AC8E-43BC-9DB6-C2AAF774C7DC|PANE__TAG" val="_"/>
</p:tagLst>
</file>

<file path=ppt/tags/tag3.xml><?xml version="1.0" encoding="utf-8"?>
<p:tagLst xmlns:p="http://schemas.openxmlformats.org/presentationml/2006/main">
  <p:tag name="_INSTRUCTOR VIEW19C14C36-AC8E-43BC-9DB6-C2AAF774C7DC|PANE__TAG" val="_"/>
</p:tagLst>
</file>

<file path=ppt/tags/tag4.xml><?xml version="1.0" encoding="utf-8"?>
<p:tagLst xmlns:p="http://schemas.openxmlformats.org/presentationml/2006/main">
  <p:tag name="_INSTRUCTOR VIEW19C14C36-AC8E-43BC-9DB6-C2AAF774C7DC|PANE__TAG" val="_"/>
</p:tagLst>
</file>

<file path=ppt/tags/tag5.xml><?xml version="1.0" encoding="utf-8"?>
<p:tagLst xmlns:p="http://schemas.openxmlformats.org/presentationml/2006/main">
  <p:tag name="_INSTRUCTOR VIEW19C14C36-AC8E-43BC-9DB6-C2AAF774C7DC|PANE__TAG" val="_"/>
</p:tagLst>
</file>

<file path=ppt/tags/tag6.xml><?xml version="1.0" encoding="utf-8"?>
<p:tagLst xmlns:p="http://schemas.openxmlformats.org/presentationml/2006/main">
  <p:tag name="_INSTRUCTOR VIEW19C14C36-AC8E-43BC-9DB6-C2AAF774C7DC|PANE__TAG" val="_"/>
</p:tagLst>
</file>

<file path=ppt/tags/tag7.xml><?xml version="1.0" encoding="utf-8"?>
<p:tagLst xmlns:p="http://schemas.openxmlformats.org/presentationml/2006/main">
  <p:tag name="_INSTRUCTOR VIEW19C14C36-AC8E-43BC-9DB6-C2AAF774C7DC|PANE__TAG" val="_"/>
</p:tagLst>
</file>

<file path=ppt/tags/tag8.xml><?xml version="1.0" encoding="utf-8"?>
<p:tagLst xmlns:p="http://schemas.openxmlformats.org/presentationml/2006/main">
  <p:tag name="_INSTRUCTOR VIEW19C14C36-AC8E-43BC-9DB6-C2AAF774C7DC|PANE__TAG" val="_"/>
</p:tagLst>
</file>

<file path=ppt/tags/tag9.xml><?xml version="1.0" encoding="utf-8"?>
<p:tagLst xmlns:p="http://schemas.openxmlformats.org/presentationml/2006/main">
  <p:tag name="_INSTRUCTOR VIEW19C14C36-AC8E-43BC-9DB6-C2AAF774C7DC|PANE__TAG" val="_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9_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3133</Words>
  <Application>WPS Presentation</Application>
  <PresentationFormat>On-screen Show (4:3)</PresentationFormat>
  <Paragraphs>663</Paragraphs>
  <Slides>58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58</vt:i4>
      </vt:variant>
    </vt:vector>
  </HeadingPairs>
  <TitlesOfParts>
    <vt:vector size="73" baseType="lpstr">
      <vt:lpstr>Arial</vt:lpstr>
      <vt:lpstr>SimSun</vt:lpstr>
      <vt:lpstr>Wingdings</vt:lpstr>
      <vt:lpstr>Wingdings 3</vt:lpstr>
      <vt:lpstr>Arial</vt:lpstr>
      <vt:lpstr>Harlow Solid Italic</vt:lpstr>
      <vt:lpstr>Times New Roman</vt:lpstr>
      <vt:lpstr>Georgia</vt:lpstr>
      <vt:lpstr>Century Gothic</vt:lpstr>
      <vt:lpstr>Microsoft YaHei</vt:lpstr>
      <vt:lpstr>Arial Unicode MS</vt:lpstr>
      <vt:lpstr>Calibri</vt:lpstr>
      <vt:lpstr>Ion</vt:lpstr>
      <vt:lpstr>5_Ion</vt:lpstr>
      <vt:lpstr>9_Ion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creator>Unknown Creator</dc:creator>
  <cp:lastModifiedBy>Grace</cp:lastModifiedBy>
  <cp:revision>233</cp:revision>
  <dcterms:created xsi:type="dcterms:W3CDTF">2022-11-13T16:46:00Z</dcterms:created>
  <dcterms:modified xsi:type="dcterms:W3CDTF">2022-12-11T18:34:21Z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1033-10.2.0.7636</vt:lpwstr>
  </property>
</Properties>
</file>